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7"/>
  </p:notesMasterIdLst>
  <p:sldIdLst>
    <p:sldId id="281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Microsoft YaHei" panose="020B0503020204020204" pitchFamily="34" charset="-122"/>
      <p:regular r:id="rId32"/>
      <p:bold r:id="rId33"/>
    </p:embeddedFont>
    <p:embeddedFont>
      <p:font typeface="Nunito" pitchFamily="2" charset="0"/>
      <p:regular r:id="rId34"/>
      <p:bold r:id="rId35"/>
      <p:italic r:id="rId36"/>
      <p:boldItalic r:id="rId37"/>
    </p:embeddedFont>
    <p:embeddedFont>
      <p:font typeface="微軟正黑體" panose="020B0604030504040204" pitchFamily="34" charset="-120"/>
      <p:regular r:id="rId38"/>
      <p:bold r:id="rId39"/>
    </p:embeddedFont>
    <p:embeddedFont>
      <p:font typeface="新細明體" panose="02020500000000000000" pitchFamily="18" charset="-120"/>
      <p:regular r:id="rId40"/>
    </p:embeddedFont>
    <p:embeddedFont>
      <p:font typeface="標楷體" panose="03000509000000000000" pitchFamily="65" charset="-120"/>
      <p:regular r:id="rId4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DB2EB"/>
    <a:srgbClr val="000000"/>
    <a:srgbClr val="E59A8B"/>
    <a:srgbClr val="DDC82D"/>
    <a:srgbClr val="FFF2C1"/>
    <a:srgbClr val="FEFA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24B9D38-066D-48C2-9BD6-06AA8E25EDC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/>
      </a:tcStyle>
    </a:lastCol>
    <a:firstCol>
      <a:tcStyle>
        <a:tcBdr/>
      </a:tcStyle>
    </a:firstCol>
    <a:lastRow>
      <a:tcStyle>
        <a:tcBdr/>
      </a:tcStyle>
    </a:lastRow>
    <a:seCell>
      <a:tcStyle>
        <a:tcBdr/>
      </a:tcStyle>
    </a:seCell>
    <a:swCell>
      <a:tcStyle>
        <a:tcBdr/>
      </a:tcStyle>
    </a:swCell>
    <a:firstRow>
      <a:tcStyle>
        <a:tcBdr/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102" y="86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41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font" Target="fonts/font13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e0c3576007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e0c3576007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e75b355fa4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e75b355fa4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e75b355fa4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e75b355fa4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e0c35760c7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e0c35760c7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e9f824b680_0_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e9f824b680_0_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e75b355fa4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e75b355fa4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e75b355fa4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e75b355fa4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e9f824b680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e9f824b680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e9f824b680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e9f824b680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e9f824b680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" name="Google Shape;277;ge9f824b680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e9f824b680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e9f824b680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e9f824b680_0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e9f824b680_0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e9f824b680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" name="Google Shape;319;ge9f824b680_0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e9f824b680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e9f824b680_0_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e9f824b680_0_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" name="Google Shape;341;ge9f824b680_0_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ge9f824b680_0_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2" name="Google Shape;352;ge9f824b680_0_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e9f824b680_0_1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3" name="Google Shape;363;ge9f824b680_0_1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e9f824b680_0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" name="Google Shape;376;ge9f824b680_0_1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ge9f824b680_0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8" name="Google Shape;388;ge9f824b680_0_1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e9f824b680_0_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9" name="Google Shape;399;ge9f824b680_0_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ge9f824b680_0_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0" name="Google Shape;410;ge9f824b680_0_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ge9f824b680_0_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2" name="Google Shape;422;ge9f824b680_0_1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ge9f824b680_0_1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5" name="Google Shape;435;ge9f824b680_0_1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ge9f824b680_0_2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5" name="Google Shape;445;ge9f824b680_0_2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accent6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 rot="10800000">
            <a:off x="5058905" y="0"/>
            <a:ext cx="4085100" cy="20526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20327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" name="Google Shape;14;p2"/>
          <p:cNvGrpSpPr/>
          <p:nvPr/>
        </p:nvGrpSpPr>
        <p:grpSpPr>
          <a:xfrm>
            <a:off x="255200" y="592"/>
            <a:ext cx="2250363" cy="1044300"/>
            <a:chOff x="255200" y="592"/>
            <a:chExt cx="2250363" cy="1044300"/>
          </a:xfrm>
        </p:grpSpPr>
        <p:sp>
          <p:nvSpPr>
            <p:cNvPr id="15" name="Google Shape;15;p2"/>
            <p:cNvSpPr/>
            <p:nvPr/>
          </p:nvSpPr>
          <p:spPr>
            <a:xfrm>
              <a:off x="764063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509632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55200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" name="Google Shape;18;p2"/>
          <p:cNvGrpSpPr/>
          <p:nvPr/>
        </p:nvGrpSpPr>
        <p:grpSpPr>
          <a:xfrm>
            <a:off x="905395" y="592"/>
            <a:ext cx="2250363" cy="1044300"/>
            <a:chOff x="905395" y="592"/>
            <a:chExt cx="2250363" cy="1044300"/>
          </a:xfrm>
        </p:grpSpPr>
        <p:sp>
          <p:nvSpPr>
            <p:cNvPr id="19" name="Google Shape;19;p2"/>
            <p:cNvSpPr/>
            <p:nvPr/>
          </p:nvSpPr>
          <p:spPr>
            <a:xfrm>
              <a:off x="1414258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1159826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905395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" name="Google Shape;22;p2"/>
          <p:cNvGrpSpPr/>
          <p:nvPr/>
        </p:nvGrpSpPr>
        <p:grpSpPr>
          <a:xfrm>
            <a:off x="7057468" y="5088"/>
            <a:ext cx="1851282" cy="752108"/>
            <a:chOff x="6917201" y="0"/>
            <a:chExt cx="2227777" cy="863400"/>
          </a:xfrm>
        </p:grpSpPr>
        <p:sp>
          <p:nvSpPr>
            <p:cNvPr id="23" name="Google Shape;23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26;p2"/>
          <p:cNvGrpSpPr/>
          <p:nvPr/>
        </p:nvGrpSpPr>
        <p:grpSpPr>
          <a:xfrm>
            <a:off x="6553032" y="4217852"/>
            <a:ext cx="2389068" cy="925737"/>
            <a:chOff x="6917201" y="0"/>
            <a:chExt cx="2227777" cy="863400"/>
          </a:xfrm>
        </p:grpSpPr>
        <p:sp>
          <p:nvSpPr>
            <p:cNvPr id="27" name="Google Shape;27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" name="Google Shape;30;p2"/>
          <p:cNvGrpSpPr/>
          <p:nvPr/>
        </p:nvGrpSpPr>
        <p:grpSpPr>
          <a:xfrm>
            <a:off x="199149" y="4055652"/>
            <a:ext cx="2795414" cy="1083308"/>
            <a:chOff x="6917201" y="0"/>
            <a:chExt cx="2227777" cy="863400"/>
          </a:xfrm>
        </p:grpSpPr>
        <p:sp>
          <p:nvSpPr>
            <p:cNvPr id="31" name="Google Shape;31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" name="Google Shape;34;p2"/>
          <p:cNvSpPr txBox="1">
            <a:spLocks noGrp="1"/>
          </p:cNvSpPr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endParaRPr/>
          </a:p>
        </p:txBody>
      </p:sp>
      <p:sp>
        <p:nvSpPr>
          <p:cNvPr id="35" name="Google Shape;35;p2"/>
          <p:cNvSpPr txBox="1">
            <a:spLocks noGrp="1"/>
          </p:cNvSpPr>
          <p:nvPr>
            <p:ph type="subTitle" idx="1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6" name="Google Shape;36;p2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HK"/>
              <a:t>‹#›</a:t>
            </a:fld>
            <a:endParaRPr lang="zh-HK"/>
          </a:p>
        </p:txBody>
      </p:sp>
      <p:sp>
        <p:nvSpPr>
          <p:cNvPr id="37" name="文字方塊 36"/>
          <p:cNvSpPr txBox="1"/>
          <p:nvPr userDrawn="1"/>
        </p:nvSpPr>
        <p:spPr>
          <a:xfrm>
            <a:off x="8423563" y="4613374"/>
            <a:ext cx="4294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3FB7AA0E-D524-40FF-9E4B-DD82C5959D63}" type="slidenum">
              <a:rPr lang="zh-HK" altLang="en-US" smtClean="0"/>
              <a:t>‹#›</a:t>
            </a:fld>
            <a:endParaRPr lang="zh-HK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3"/>
        </a:solid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"/>
          <p:cNvSpPr/>
          <p:nvPr/>
        </p:nvSpPr>
        <p:spPr>
          <a:xfrm flipH="1">
            <a:off x="4757100" y="2309400"/>
            <a:ext cx="4386900" cy="28341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9" name="Google Shape;39;p3"/>
          <p:cNvGrpSpPr/>
          <p:nvPr/>
        </p:nvGrpSpPr>
        <p:grpSpPr>
          <a:xfrm>
            <a:off x="5594191" y="3961115"/>
            <a:ext cx="2910145" cy="1182340"/>
            <a:chOff x="6917201" y="0"/>
            <a:chExt cx="2227777" cy="863400"/>
          </a:xfrm>
        </p:grpSpPr>
        <p:sp>
          <p:nvSpPr>
            <p:cNvPr id="40" name="Google Shape;40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" name="Google Shape;43;p3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44" name="Google Shape;44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" name="Google Shape;47;p3"/>
          <p:cNvSpPr txBox="1">
            <a:spLocks noGrp="1"/>
          </p:cNvSpPr>
          <p:nvPr>
            <p:ph type="title"/>
          </p:nvPr>
        </p:nvSpPr>
        <p:spPr>
          <a:xfrm>
            <a:off x="1888684" y="1746100"/>
            <a:ext cx="5377500" cy="16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3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HK"/>
              <a:t>‹#›</a:t>
            </a:fld>
            <a:endParaRPr lang="zh-HK"/>
          </a:p>
        </p:txBody>
      </p:sp>
      <p:sp>
        <p:nvSpPr>
          <p:cNvPr id="13" name="文字方塊 12"/>
          <p:cNvSpPr txBox="1"/>
          <p:nvPr userDrawn="1"/>
        </p:nvSpPr>
        <p:spPr>
          <a:xfrm>
            <a:off x="8423563" y="4613374"/>
            <a:ext cx="4294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3FB7AA0E-D524-40FF-9E4B-DD82C5959D63}" type="slidenum">
              <a:rPr lang="zh-HK" altLang="en-US" smtClean="0"/>
              <a:t>‹#›</a:t>
            </a:fld>
            <a:endParaRPr lang="zh-HK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solidFill>
          <a:schemeClr val="dk2"/>
        </a:solid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4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4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4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54" name="Google Shape;54;p4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5" name="Google Shape;55;p4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HK"/>
              <a:t>‹#›</a:t>
            </a:fld>
            <a:endParaRPr lang="zh-HK"/>
          </a:p>
        </p:txBody>
      </p:sp>
      <p:sp>
        <p:nvSpPr>
          <p:cNvPr id="8" name="文字方塊 7"/>
          <p:cNvSpPr txBox="1"/>
          <p:nvPr userDrawn="1"/>
        </p:nvSpPr>
        <p:spPr>
          <a:xfrm>
            <a:off x="8423563" y="4613374"/>
            <a:ext cx="4294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3FB7AA0E-D524-40FF-9E4B-DD82C5959D63}" type="slidenum">
              <a:rPr lang="zh-HK" altLang="en-US" smtClean="0"/>
              <a:t>‹#›</a:t>
            </a:fld>
            <a:endParaRPr lang="zh-HK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bg>
      <p:bgPr>
        <a:solidFill>
          <a:schemeClr val="dk2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5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5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5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61" name="Google Shape;61;p5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36861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2" name="Google Shape;62;p5"/>
          <p:cNvSpPr txBox="1">
            <a:spLocks noGrp="1"/>
          </p:cNvSpPr>
          <p:nvPr>
            <p:ph type="body" idx="2"/>
          </p:nvPr>
        </p:nvSpPr>
        <p:spPr>
          <a:xfrm>
            <a:off x="4638675" y="1990725"/>
            <a:ext cx="36861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3" name="Google Shape;63;p5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HK"/>
              <a:t>‹#›</a:t>
            </a:fld>
            <a:endParaRPr lang="zh-HK"/>
          </a:p>
        </p:txBody>
      </p:sp>
      <p:sp>
        <p:nvSpPr>
          <p:cNvPr id="9" name="文字方塊 8"/>
          <p:cNvSpPr txBox="1"/>
          <p:nvPr userDrawn="1"/>
        </p:nvSpPr>
        <p:spPr>
          <a:xfrm>
            <a:off x="8423563" y="4613374"/>
            <a:ext cx="4294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3FB7AA0E-D524-40FF-9E4B-DD82C5959D63}" type="slidenum">
              <a:rPr lang="zh-HK" altLang="en-US" smtClean="0"/>
              <a:t>‹#›</a:t>
            </a:fld>
            <a:endParaRPr lang="zh-HK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solidFill>
          <a:schemeClr val="dk2"/>
        </a:soli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6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6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6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69" name="Google Shape;69;p6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HK"/>
              <a:t>‹#›</a:t>
            </a:fld>
            <a:endParaRPr lang="zh-HK"/>
          </a:p>
        </p:txBody>
      </p:sp>
      <p:sp>
        <p:nvSpPr>
          <p:cNvPr id="7" name="文字方塊 6"/>
          <p:cNvSpPr txBox="1"/>
          <p:nvPr userDrawn="1"/>
        </p:nvSpPr>
        <p:spPr>
          <a:xfrm>
            <a:off x="8423563" y="4613374"/>
            <a:ext cx="4294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3FB7AA0E-D524-40FF-9E4B-DD82C5959D63}" type="slidenum">
              <a:rPr lang="zh-HK" altLang="en-US" smtClean="0"/>
              <a:t>‹#›</a:t>
            </a:fld>
            <a:endParaRPr lang="zh-HK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bg>
      <p:bgPr>
        <a:solidFill>
          <a:schemeClr val="accent3"/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7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7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7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7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75" name="Google Shape;75;p7"/>
          <p:cNvSpPr txBox="1">
            <a:spLocks noGrp="1"/>
          </p:cNvSpPr>
          <p:nvPr>
            <p:ph type="body" idx="1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76" name="Google Shape;76;p7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HK"/>
              <a:t>‹#›</a:t>
            </a:fld>
            <a:endParaRPr lang="zh-HK"/>
          </a:p>
        </p:txBody>
      </p:sp>
      <p:sp>
        <p:nvSpPr>
          <p:cNvPr id="8" name="文字方塊 7"/>
          <p:cNvSpPr txBox="1"/>
          <p:nvPr userDrawn="1"/>
        </p:nvSpPr>
        <p:spPr>
          <a:xfrm>
            <a:off x="8423563" y="4613374"/>
            <a:ext cx="4294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3FB7AA0E-D524-40FF-9E4B-DD82C5959D63}" type="slidenum">
              <a:rPr lang="zh-HK" altLang="en-US" smtClean="0"/>
              <a:t>‹#›</a:t>
            </a:fld>
            <a:endParaRPr lang="zh-HK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1"/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8"/>
          <p:cNvSpPr/>
          <p:nvPr/>
        </p:nvSpPr>
        <p:spPr>
          <a:xfrm>
            <a:off x="0" y="2823144"/>
            <a:ext cx="7369200" cy="23169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8"/>
          <p:cNvSpPr/>
          <p:nvPr/>
        </p:nvSpPr>
        <p:spPr>
          <a:xfrm flipH="1">
            <a:off x="3583210" y="1554113"/>
            <a:ext cx="5560500" cy="35895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0" name="Google Shape;80;p8"/>
          <p:cNvGrpSpPr/>
          <p:nvPr/>
        </p:nvGrpSpPr>
        <p:grpSpPr>
          <a:xfrm>
            <a:off x="255991" y="-118"/>
            <a:ext cx="2251347" cy="1043408"/>
            <a:chOff x="3961956" y="4383950"/>
            <a:chExt cx="1160548" cy="548700"/>
          </a:xfrm>
        </p:grpSpPr>
        <p:sp>
          <p:nvSpPr>
            <p:cNvPr id="81" name="Google Shape;81;p8"/>
            <p:cNvSpPr/>
            <p:nvPr/>
          </p:nvSpPr>
          <p:spPr>
            <a:xfrm>
              <a:off x="4224904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>
              <a:off x="4093430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>
              <a:off x="3961956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4" name="Google Shape;84;p8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5" name="Google Shape;85;p8"/>
          <p:cNvGrpSpPr/>
          <p:nvPr/>
        </p:nvGrpSpPr>
        <p:grpSpPr>
          <a:xfrm>
            <a:off x="34934" y="4522125"/>
            <a:ext cx="1593306" cy="617072"/>
            <a:chOff x="6917201" y="0"/>
            <a:chExt cx="2227777" cy="863400"/>
          </a:xfrm>
        </p:grpSpPr>
        <p:sp>
          <p:nvSpPr>
            <p:cNvPr id="86" name="Google Shape;86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" name="Google Shape;89;p8"/>
          <p:cNvGrpSpPr/>
          <p:nvPr/>
        </p:nvGrpSpPr>
        <p:grpSpPr>
          <a:xfrm>
            <a:off x="5886353" y="1243"/>
            <a:ext cx="3257455" cy="1261514"/>
            <a:chOff x="6917201" y="0"/>
            <a:chExt cx="2227777" cy="863400"/>
          </a:xfrm>
        </p:grpSpPr>
        <p:sp>
          <p:nvSpPr>
            <p:cNvPr id="90" name="Google Shape;90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3" name="Google Shape;93;p8"/>
          <p:cNvSpPr txBox="1">
            <a:spLocks noGrp="1"/>
          </p:cNvSpPr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94" name="Google Shape;94;p8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HK"/>
              <a:t>‹#›</a:t>
            </a:fld>
            <a:endParaRPr lang="zh-HK"/>
          </a:p>
        </p:txBody>
      </p:sp>
      <p:sp>
        <p:nvSpPr>
          <p:cNvPr id="19" name="文字方塊 18"/>
          <p:cNvSpPr txBox="1"/>
          <p:nvPr userDrawn="1"/>
        </p:nvSpPr>
        <p:spPr>
          <a:xfrm>
            <a:off x="8423563" y="4613374"/>
            <a:ext cx="4294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3FB7AA0E-D524-40FF-9E4B-DD82C5959D63}" type="slidenum">
              <a:rPr lang="zh-HK" altLang="en-US" smtClean="0"/>
              <a:t>‹#›</a:t>
            </a:fld>
            <a:endParaRPr lang="zh-HK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solidFill>
          <a:schemeClr val="dk2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9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9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9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9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6424200" cy="7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00" name="Google Shape;100;p9"/>
          <p:cNvSpPr txBox="1">
            <a:spLocks noGrp="1"/>
          </p:cNvSpPr>
          <p:nvPr>
            <p:ph type="subTitle" idx="1"/>
          </p:nvPr>
        </p:nvSpPr>
        <p:spPr>
          <a:xfrm>
            <a:off x="819150" y="1550700"/>
            <a:ext cx="58599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1" name="Google Shape;101;p9"/>
          <p:cNvSpPr txBox="1">
            <a:spLocks noGrp="1"/>
          </p:cNvSpPr>
          <p:nvPr>
            <p:ph type="body" idx="2"/>
          </p:nvPr>
        </p:nvSpPr>
        <p:spPr>
          <a:xfrm>
            <a:off x="819150" y="2467050"/>
            <a:ext cx="5859900" cy="209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02" name="Google Shape;102;p9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HK"/>
              <a:t>‹#›</a:t>
            </a:fld>
            <a:endParaRPr lang="zh-HK"/>
          </a:p>
        </p:txBody>
      </p:sp>
      <p:sp>
        <p:nvSpPr>
          <p:cNvPr id="9" name="文字方塊 8"/>
          <p:cNvSpPr txBox="1"/>
          <p:nvPr userDrawn="1"/>
        </p:nvSpPr>
        <p:spPr>
          <a:xfrm>
            <a:off x="8423563" y="4613374"/>
            <a:ext cx="4294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3FB7AA0E-D524-40FF-9E4B-DD82C5959D63}" type="slidenum">
              <a:rPr lang="zh-HK" altLang="en-US" smtClean="0"/>
              <a:t>‹#›</a:t>
            </a:fld>
            <a:endParaRPr lang="zh-HK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bg>
      <p:bgPr>
        <a:solidFill>
          <a:schemeClr val="accent1"/>
        </a:solid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0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0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10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10"/>
          <p:cNvSpPr txBox="1">
            <a:spLocks noGrp="1"/>
          </p:cNvSpPr>
          <p:nvPr>
            <p:ph type="body" idx="1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108" name="Google Shape;108;p10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HK"/>
              <a:t>‹#›</a:t>
            </a:fld>
            <a:endParaRPr lang="zh-HK"/>
          </a:p>
        </p:txBody>
      </p:sp>
      <p:sp>
        <p:nvSpPr>
          <p:cNvPr id="7" name="文字方塊 6"/>
          <p:cNvSpPr txBox="1"/>
          <p:nvPr userDrawn="1"/>
        </p:nvSpPr>
        <p:spPr>
          <a:xfrm>
            <a:off x="8423563" y="4613374"/>
            <a:ext cx="4294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3FB7AA0E-D524-40FF-9E4B-DD82C5959D63}" type="slidenum">
              <a:rPr lang="zh-HK" altLang="en-US" smtClean="0"/>
              <a:t>‹#›</a:t>
            </a:fld>
            <a:endParaRPr lang="zh-HK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accent3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1"/>
          <p:cNvSpPr/>
          <p:nvPr/>
        </p:nvSpPr>
        <p:spPr>
          <a:xfrm flipH="1">
            <a:off x="5569200" y="2834075"/>
            <a:ext cx="3574800" cy="23094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1" name="Google Shape;111;p11"/>
          <p:cNvGrpSpPr/>
          <p:nvPr/>
        </p:nvGrpSpPr>
        <p:grpSpPr>
          <a:xfrm>
            <a:off x="5959222" y="4119576"/>
            <a:ext cx="2520952" cy="1024165"/>
            <a:chOff x="6917201" y="0"/>
            <a:chExt cx="2227777" cy="863400"/>
          </a:xfrm>
        </p:grpSpPr>
        <p:sp>
          <p:nvSpPr>
            <p:cNvPr id="112" name="Google Shape;112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5" name="Google Shape;115;p11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116" name="Google Shape;116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9" name="Google Shape;119;p11"/>
          <p:cNvSpPr txBox="1">
            <a:spLocks noGrp="1"/>
          </p:cNvSpPr>
          <p:nvPr>
            <p:ph type="title" hasCustomPrompt="1"/>
          </p:nvPr>
        </p:nvSpPr>
        <p:spPr>
          <a:xfrm>
            <a:off x="1385850" y="1383850"/>
            <a:ext cx="6372300" cy="1379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0" name="Google Shape;120;p11"/>
          <p:cNvSpPr txBox="1">
            <a:spLocks noGrp="1"/>
          </p:cNvSpPr>
          <p:nvPr>
            <p:ph type="body" idx="1"/>
          </p:nvPr>
        </p:nvSpPr>
        <p:spPr>
          <a:xfrm>
            <a:off x="1385850" y="2863850"/>
            <a:ext cx="6372300" cy="64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algn="ctr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algn="ctr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ctr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ctr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ctr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ctr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ctr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ctr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ctr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21" name="Google Shape;121;p11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HK"/>
              <a:t>‹#›</a:t>
            </a:fld>
            <a:endParaRPr lang="zh-HK"/>
          </a:p>
        </p:txBody>
      </p:sp>
      <p:sp>
        <p:nvSpPr>
          <p:cNvPr id="14" name="文字方塊 13"/>
          <p:cNvSpPr txBox="1"/>
          <p:nvPr userDrawn="1"/>
        </p:nvSpPr>
        <p:spPr>
          <a:xfrm>
            <a:off x="8423563" y="4613374"/>
            <a:ext cx="4294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3FB7AA0E-D524-40FF-9E4B-DD82C5959D63}" type="slidenum">
              <a:rPr lang="zh-HK" altLang="en-US" smtClean="0"/>
              <a:t>‹#›</a:t>
            </a:fld>
            <a:endParaRPr lang="zh-HK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2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HK"/>
              <a:t>‹#›</a:t>
            </a:fld>
            <a:endParaRPr lang="zh-HK"/>
          </a:p>
        </p:txBody>
      </p:sp>
      <p:sp>
        <p:nvSpPr>
          <p:cNvPr id="3" name="文字方塊 2"/>
          <p:cNvSpPr txBox="1"/>
          <p:nvPr userDrawn="1"/>
        </p:nvSpPr>
        <p:spPr>
          <a:xfrm>
            <a:off x="8423563" y="4613374"/>
            <a:ext cx="4294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3FB7AA0E-D524-40FF-9E4B-DD82C5959D63}" type="slidenum">
              <a:rPr lang="zh-HK" altLang="en-US" smtClean="0"/>
              <a:t>‹#›</a:t>
            </a:fld>
            <a:endParaRPr lang="zh-HK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幻灯片">
  <p:cSld name="标题幻灯片">
    <p:bg>
      <p:bgPr>
        <a:solidFill>
          <a:srgbClr val="FFF2C1"/>
        </a:solidFill>
        <a:effectLst/>
      </p:bgPr>
    </p:bg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280737" y="256674"/>
            <a:ext cx="8582526" cy="463015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25" name="Google Shape;125;p13"/>
          <p:cNvSpPr/>
          <p:nvPr/>
        </p:nvSpPr>
        <p:spPr>
          <a:xfrm>
            <a:off x="2015757" y="1929098"/>
            <a:ext cx="5112600" cy="1792800"/>
          </a:xfrm>
          <a:prstGeom prst="rect">
            <a:avLst/>
          </a:prstGeom>
          <a:noFill/>
          <a:ln w="38100" cap="flat" cmpd="sng">
            <a:solidFill>
              <a:schemeClr val="accent3">
                <a:lumMod val="75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26" name="Google Shape;126;p13"/>
          <p:cNvSpPr/>
          <p:nvPr/>
        </p:nvSpPr>
        <p:spPr>
          <a:xfrm>
            <a:off x="2118263" y="3475768"/>
            <a:ext cx="762000" cy="762000"/>
          </a:xfrm>
          <a:prstGeom prst="ellipse">
            <a:avLst/>
          </a:prstGeom>
          <a:solidFill>
            <a:srgbClr val="DDC82D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27" name="Google Shape;127;p13"/>
          <p:cNvSpPr/>
          <p:nvPr/>
        </p:nvSpPr>
        <p:spPr>
          <a:xfrm>
            <a:off x="2722430" y="3425523"/>
            <a:ext cx="474900" cy="474900"/>
          </a:xfrm>
          <a:prstGeom prst="ellipse">
            <a:avLst/>
          </a:prstGeom>
          <a:solidFill>
            <a:srgbClr val="DDC82D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28" name="Google Shape;128;p13"/>
          <p:cNvSpPr/>
          <p:nvPr/>
        </p:nvSpPr>
        <p:spPr>
          <a:xfrm>
            <a:off x="6058821" y="1220699"/>
            <a:ext cx="1004700" cy="1004700"/>
          </a:xfrm>
          <a:prstGeom prst="ellipse">
            <a:avLst/>
          </a:prstGeom>
          <a:solidFill>
            <a:srgbClr val="DDC82D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29" name="Google Shape;129;p13"/>
          <p:cNvSpPr/>
          <p:nvPr/>
        </p:nvSpPr>
        <p:spPr>
          <a:xfrm>
            <a:off x="7109692" y="1268621"/>
            <a:ext cx="289800" cy="289800"/>
          </a:xfrm>
          <a:prstGeom prst="ellipse">
            <a:avLst/>
          </a:prstGeom>
          <a:solidFill>
            <a:srgbClr val="DDC82D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30" name="Google Shape;130;p13"/>
          <p:cNvSpPr txBox="1">
            <a:spLocks noGrp="1"/>
          </p:cNvSpPr>
          <p:nvPr>
            <p:ph type="ctrTitle"/>
          </p:nvPr>
        </p:nvSpPr>
        <p:spPr>
          <a:xfrm>
            <a:off x="2015757" y="1956805"/>
            <a:ext cx="5112600" cy="10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 panose="020B0604020202020204"/>
              <a:buNone/>
              <a:defRPr sz="45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13"/>
          <p:cNvSpPr txBox="1">
            <a:spLocks noGrp="1"/>
          </p:cNvSpPr>
          <p:nvPr>
            <p:ph type="subTitle" idx="1"/>
          </p:nvPr>
        </p:nvSpPr>
        <p:spPr>
          <a:xfrm>
            <a:off x="2015757" y="3073933"/>
            <a:ext cx="5112600" cy="62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lvl="1" algn="ctr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32" name="Google Shape;132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133" name="Google Shape;133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134" name="Google Shape;134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L="0" lvl="0" indent="0" algn="ctr" rtl="0">
              <a:spcBef>
                <a:spcPts val="0"/>
              </a:spcBef>
              <a:buNone/>
              <a:defRPr/>
            </a:lvl1pPr>
            <a:lvl2pPr marL="0" lvl="1" indent="0" algn="ctr" rtl="0">
              <a:spcBef>
                <a:spcPts val="0"/>
              </a:spcBef>
              <a:buNone/>
              <a:defRPr/>
            </a:lvl2pPr>
            <a:lvl3pPr marL="0" lvl="2" indent="0" algn="ctr" rtl="0">
              <a:spcBef>
                <a:spcPts val="0"/>
              </a:spcBef>
              <a:buNone/>
              <a:defRPr/>
            </a:lvl3pPr>
            <a:lvl4pPr marL="0" lvl="3" indent="0" algn="ctr" rtl="0">
              <a:spcBef>
                <a:spcPts val="0"/>
              </a:spcBef>
              <a:buNone/>
              <a:defRPr/>
            </a:lvl4pPr>
            <a:lvl5pPr marL="0" lvl="4" indent="0" algn="ctr" rtl="0">
              <a:spcBef>
                <a:spcPts val="0"/>
              </a:spcBef>
              <a:buNone/>
              <a:defRPr/>
            </a:lvl5pPr>
            <a:lvl6pPr marL="0" lvl="5" indent="0" algn="ctr" rtl="0">
              <a:spcBef>
                <a:spcPts val="0"/>
              </a:spcBef>
              <a:buNone/>
              <a:defRPr/>
            </a:lvl6pPr>
            <a:lvl7pPr marL="0" lvl="6" indent="0" algn="ctr" rtl="0">
              <a:spcBef>
                <a:spcPts val="0"/>
              </a:spcBef>
              <a:buNone/>
              <a:defRPr/>
            </a:lvl7pPr>
            <a:lvl8pPr marL="0" lvl="7" indent="0" algn="ctr" rtl="0">
              <a:spcBef>
                <a:spcPts val="0"/>
              </a:spcBef>
              <a:buNone/>
              <a:defRPr/>
            </a:lvl8pPr>
            <a:lvl9pPr marL="0" lvl="8" indent="0" algn="ctr" rtl="0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HK"/>
              <a:t>‹#›</a:t>
            </a:fld>
            <a:endParaRPr lang="zh-HK"/>
          </a:p>
        </p:txBody>
      </p:sp>
      <p:sp>
        <p:nvSpPr>
          <p:cNvPr id="13" name="文字方塊 12"/>
          <p:cNvSpPr txBox="1"/>
          <p:nvPr userDrawn="1"/>
        </p:nvSpPr>
        <p:spPr>
          <a:xfrm>
            <a:off x="8423563" y="4613374"/>
            <a:ext cx="4294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3FB7AA0E-D524-40FF-9E4B-DD82C5959D63}" type="slidenum">
              <a:rPr lang="zh-HK" altLang="en-US" smtClean="0"/>
              <a:t>‹#›</a:t>
            </a:fld>
            <a:endParaRPr lang="zh-HK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39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Calibri" panose="020F0502020204030204"/>
              <a:buChar char="●"/>
              <a:defRPr sz="1300">
                <a:solidFill>
                  <a:schemeClr val="dk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914400" lvl="1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 panose="020F0502020204030204"/>
              <a:buChar char="○"/>
              <a:defRPr sz="1100">
                <a:solidFill>
                  <a:schemeClr val="dk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1371600" lvl="2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 panose="020F0502020204030204"/>
              <a:buChar char="■"/>
              <a:defRPr sz="1100">
                <a:solidFill>
                  <a:schemeClr val="dk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1828800" lvl="3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 panose="020F0502020204030204"/>
              <a:buChar char="●"/>
              <a:defRPr sz="1100">
                <a:solidFill>
                  <a:schemeClr val="dk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2286000" lvl="4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 panose="020F0502020204030204"/>
              <a:buChar char="○"/>
              <a:defRPr sz="1100">
                <a:solidFill>
                  <a:schemeClr val="dk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2743200" lvl="5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 panose="020F0502020204030204"/>
              <a:buChar char="■"/>
              <a:defRPr sz="1100">
                <a:solidFill>
                  <a:schemeClr val="dk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3200400" lvl="6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 panose="020F0502020204030204"/>
              <a:buChar char="●"/>
              <a:defRPr sz="1100">
                <a:solidFill>
                  <a:schemeClr val="dk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3657600" lvl="7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 panose="020F0502020204030204"/>
              <a:buChar char="○"/>
              <a:defRPr sz="1100">
                <a:solidFill>
                  <a:schemeClr val="dk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4114800" lvl="8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 panose="020F0502020204030204"/>
              <a:buChar char="■"/>
              <a:defRPr sz="1100">
                <a:solidFill>
                  <a:schemeClr val="dk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HK"/>
              <a:t>‹#›</a:t>
            </a:fld>
            <a:endParaRPr lang="zh-HK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8XEOyT_QGuI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11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hyperlink" Target="https://www.youtube.com/watch?v=I62-8XOg5cU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群組 18"/>
          <p:cNvGrpSpPr/>
          <p:nvPr/>
        </p:nvGrpSpPr>
        <p:grpSpPr>
          <a:xfrm>
            <a:off x="444295" y="497294"/>
            <a:ext cx="1230999" cy="3967915"/>
            <a:chOff x="272800" y="188300"/>
            <a:chExt cx="1478875" cy="4766900"/>
          </a:xfrm>
        </p:grpSpPr>
        <p:pic>
          <p:nvPicPr>
            <p:cNvPr id="20" name="Google Shape;141;p14"/>
            <p:cNvPicPr preferRelativeResize="0"/>
            <p:nvPr/>
          </p:nvPicPr>
          <p:blipFill rotWithShape="1">
            <a:blip r:embed="rId2"/>
            <a:srcRect b="80188"/>
            <a:stretch>
              <a:fillRect/>
            </a:stretch>
          </p:blipFill>
          <p:spPr>
            <a:xfrm>
              <a:off x="272800" y="2571738"/>
              <a:ext cx="816055" cy="78211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" name="Google Shape;142;p14"/>
            <p:cNvPicPr preferRelativeResize="0"/>
            <p:nvPr/>
          </p:nvPicPr>
          <p:blipFill rotWithShape="1">
            <a:blip r:embed="rId3"/>
            <a:srcRect b="78940"/>
            <a:stretch>
              <a:fillRect/>
            </a:stretch>
          </p:blipFill>
          <p:spPr>
            <a:xfrm>
              <a:off x="1035802" y="188300"/>
              <a:ext cx="715873" cy="78211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" name="Google Shape;143;p14"/>
            <p:cNvPicPr preferRelativeResize="0"/>
            <p:nvPr/>
          </p:nvPicPr>
          <p:blipFill rotWithShape="1">
            <a:blip r:embed="rId3"/>
            <a:srcRect t="78940"/>
            <a:stretch>
              <a:fillRect/>
            </a:stretch>
          </p:blipFill>
          <p:spPr>
            <a:xfrm>
              <a:off x="1035802" y="2571751"/>
              <a:ext cx="715873" cy="78211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" name="Google Shape;144;p14"/>
            <p:cNvPicPr preferRelativeResize="0"/>
            <p:nvPr/>
          </p:nvPicPr>
          <p:blipFill rotWithShape="1">
            <a:blip r:embed="rId3"/>
            <a:srcRect t="26622" b="52317"/>
            <a:stretch>
              <a:fillRect/>
            </a:stretch>
          </p:blipFill>
          <p:spPr>
            <a:xfrm>
              <a:off x="1035802" y="970414"/>
              <a:ext cx="715873" cy="78211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" name="Google Shape;145;p14"/>
            <p:cNvPicPr preferRelativeResize="0"/>
            <p:nvPr/>
          </p:nvPicPr>
          <p:blipFill rotWithShape="1">
            <a:blip r:embed="rId3"/>
            <a:srcRect t="53022" b="25918"/>
            <a:stretch>
              <a:fillRect/>
            </a:stretch>
          </p:blipFill>
          <p:spPr>
            <a:xfrm>
              <a:off x="1035802" y="1771092"/>
              <a:ext cx="715873" cy="78211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Google Shape;146;p14"/>
            <p:cNvPicPr preferRelativeResize="0"/>
            <p:nvPr/>
          </p:nvPicPr>
          <p:blipFill rotWithShape="1">
            <a:blip r:embed="rId2"/>
            <a:srcRect t="52758" b="27429"/>
            <a:stretch>
              <a:fillRect/>
            </a:stretch>
          </p:blipFill>
          <p:spPr>
            <a:xfrm>
              <a:off x="272800" y="3353863"/>
              <a:ext cx="816055" cy="78211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Google Shape;147;p14"/>
            <p:cNvPicPr preferRelativeResize="0"/>
            <p:nvPr/>
          </p:nvPicPr>
          <p:blipFill rotWithShape="1">
            <a:blip r:embed="rId2"/>
            <a:srcRect t="26399" b="53788"/>
            <a:stretch>
              <a:fillRect/>
            </a:stretch>
          </p:blipFill>
          <p:spPr>
            <a:xfrm>
              <a:off x="272809" y="1789624"/>
              <a:ext cx="816038" cy="78211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Google Shape;148;p14"/>
            <p:cNvPicPr preferRelativeResize="0"/>
            <p:nvPr/>
          </p:nvPicPr>
          <p:blipFill rotWithShape="1">
            <a:blip r:embed="rId2"/>
            <a:srcRect t="80188"/>
            <a:stretch>
              <a:fillRect/>
            </a:stretch>
          </p:blipFill>
          <p:spPr>
            <a:xfrm>
              <a:off x="272800" y="4173086"/>
              <a:ext cx="816055" cy="78211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8" name="Google Shape;151;p14"/>
          <p:cNvSpPr txBox="1"/>
          <p:nvPr/>
        </p:nvSpPr>
        <p:spPr>
          <a:xfrm>
            <a:off x="2015700" y="2335262"/>
            <a:ext cx="5112600" cy="11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HK" altLang="en-US" sz="5000" b="1" dirty="0">
                <a:solidFill>
                  <a:schemeClr val="accent3">
                    <a:lumMod val="50000"/>
                  </a:schemeClr>
                </a:solidFill>
                <a:latin typeface="標楷體" panose="03000509000000000000" charset="-120"/>
                <a:ea typeface="標楷體" panose="03000509000000000000" charset="-120"/>
                <a:cs typeface="標楷體" panose="03000509000000000000" charset="-120"/>
                <a:sym typeface="標楷體" panose="03000509000000000000" charset="-120"/>
              </a:rPr>
              <a:t>戰國</a:t>
            </a:r>
            <a:r>
              <a:rPr lang="en-US" altLang="zh-HK" sz="5000" b="1" dirty="0">
                <a:solidFill>
                  <a:schemeClr val="accent3">
                    <a:lumMod val="50000"/>
                  </a:schemeClr>
                </a:solidFill>
                <a:latin typeface="標楷體" panose="03000509000000000000" charset="-120"/>
                <a:ea typeface="標楷體" panose="03000509000000000000" charset="-120"/>
                <a:cs typeface="標楷體" panose="03000509000000000000" charset="-120"/>
                <a:sym typeface="標楷體" panose="03000509000000000000" charset="-120"/>
              </a:rPr>
              <a:t>·</a:t>
            </a:r>
            <a:r>
              <a:rPr lang="zh-HK" altLang="en-US" sz="5000" b="1" dirty="0">
                <a:solidFill>
                  <a:schemeClr val="accent3">
                    <a:lumMod val="50000"/>
                  </a:schemeClr>
                </a:solidFill>
                <a:latin typeface="標楷體" panose="03000509000000000000" charset="-120"/>
                <a:ea typeface="標楷體" panose="03000509000000000000" charset="-120"/>
                <a:cs typeface="標楷體" panose="03000509000000000000" charset="-120"/>
                <a:sym typeface="標楷體" panose="03000509000000000000" charset="-120"/>
              </a:rPr>
              <a:t>屈原</a:t>
            </a:r>
            <a:endParaRPr lang="en-US" altLang="zh-HK" sz="5000" b="1" dirty="0">
              <a:solidFill>
                <a:schemeClr val="accent3">
                  <a:lumMod val="50000"/>
                </a:schemeClr>
              </a:solidFill>
              <a:latin typeface="標楷體" panose="03000509000000000000" charset="-120"/>
              <a:ea typeface="標楷體" panose="03000509000000000000" charset="-120"/>
              <a:cs typeface="標楷體" panose="03000509000000000000" charset="-120"/>
              <a:sym typeface="標楷體" panose="03000509000000000000" charset="-120"/>
            </a:endParaRPr>
          </a:p>
          <a:p>
            <a:pPr lvl="0" algn="ctr"/>
            <a:r>
              <a:rPr lang="en-US" altLang="zh-HK" sz="2500" b="1" dirty="0">
                <a:solidFill>
                  <a:schemeClr val="accent3">
                    <a:lumMod val="50000"/>
                  </a:schemeClr>
                </a:solidFill>
                <a:latin typeface="標楷體" panose="03000509000000000000" charset="-120"/>
                <a:ea typeface="標楷體" panose="03000509000000000000" charset="-120"/>
                <a:cs typeface="標楷體" panose="03000509000000000000" charset="-120"/>
                <a:sym typeface="標楷體" panose="03000509000000000000" charset="-120"/>
              </a:rPr>
              <a:t>〈</a:t>
            </a:r>
            <a:r>
              <a:rPr lang="zh-TW" altLang="en-US" sz="2500" b="1" dirty="0">
                <a:solidFill>
                  <a:schemeClr val="accent3">
                    <a:lumMod val="50000"/>
                  </a:schemeClr>
                </a:solidFill>
                <a:latin typeface="標楷體" panose="03000509000000000000" charset="-120"/>
                <a:ea typeface="標楷體" panose="03000509000000000000" charset="-120"/>
                <a:cs typeface="標楷體" panose="03000509000000000000" charset="-120"/>
                <a:sym typeface="標楷體" panose="03000509000000000000" charset="-120"/>
              </a:rPr>
              <a:t>約公元前</a:t>
            </a:r>
            <a:r>
              <a:rPr lang="en-US" altLang="zh-TW" sz="2500" b="1" dirty="0">
                <a:solidFill>
                  <a:schemeClr val="accent3">
                    <a:lumMod val="50000"/>
                  </a:schemeClr>
                </a:solidFill>
                <a:latin typeface="標楷體" panose="03000509000000000000" charset="-120"/>
                <a:ea typeface="標楷體" panose="03000509000000000000" charset="-120"/>
                <a:cs typeface="標楷體" panose="03000509000000000000" charset="-120"/>
                <a:sym typeface="標楷體" panose="03000509000000000000" charset="-120"/>
              </a:rPr>
              <a:t>340</a:t>
            </a:r>
            <a:r>
              <a:rPr lang="zh-TW" altLang="en-US" sz="2500" b="1" dirty="0">
                <a:solidFill>
                  <a:schemeClr val="accent3">
                    <a:lumMod val="50000"/>
                  </a:schemeClr>
                </a:solidFill>
                <a:latin typeface="標楷體" panose="03000509000000000000" charset="-120"/>
                <a:ea typeface="標楷體" panose="03000509000000000000" charset="-120"/>
                <a:cs typeface="標楷體" panose="03000509000000000000" charset="-120"/>
                <a:sym typeface="標楷體" panose="03000509000000000000" charset="-120"/>
              </a:rPr>
              <a:t>年</a:t>
            </a:r>
            <a:r>
              <a:rPr lang="en-US" altLang="zh-TW" sz="2500" b="1" dirty="0">
                <a:solidFill>
                  <a:schemeClr val="accent3">
                    <a:lumMod val="50000"/>
                  </a:schemeClr>
                </a:solidFill>
                <a:latin typeface="標楷體" panose="03000509000000000000" charset="-120"/>
                <a:ea typeface="標楷體" panose="03000509000000000000" charset="-120"/>
                <a:cs typeface="標楷體" panose="03000509000000000000" charset="-120"/>
                <a:sym typeface="標楷體" panose="03000509000000000000" charset="-120"/>
              </a:rPr>
              <a:t>-</a:t>
            </a:r>
            <a:r>
              <a:rPr lang="zh-TW" altLang="en-US" sz="2500" b="1" dirty="0">
                <a:solidFill>
                  <a:schemeClr val="accent3">
                    <a:lumMod val="50000"/>
                  </a:schemeClr>
                </a:solidFill>
                <a:latin typeface="標楷體" panose="03000509000000000000" charset="-120"/>
                <a:ea typeface="標楷體" panose="03000509000000000000" charset="-120"/>
                <a:cs typeface="標楷體" panose="03000509000000000000" charset="-120"/>
                <a:sym typeface="標楷體" panose="03000509000000000000" charset="-120"/>
              </a:rPr>
              <a:t>前</a:t>
            </a:r>
            <a:r>
              <a:rPr lang="en-US" altLang="zh-TW" sz="2500" b="1" dirty="0">
                <a:solidFill>
                  <a:schemeClr val="accent3">
                    <a:lumMod val="50000"/>
                  </a:schemeClr>
                </a:solidFill>
                <a:latin typeface="標楷體" panose="03000509000000000000" charset="-120"/>
                <a:ea typeface="標楷體" panose="03000509000000000000" charset="-120"/>
                <a:cs typeface="標楷體" panose="03000509000000000000" charset="-120"/>
                <a:sym typeface="標楷體" panose="03000509000000000000" charset="-120"/>
              </a:rPr>
              <a:t>278</a:t>
            </a:r>
            <a:r>
              <a:rPr lang="zh-TW" altLang="en-US" sz="2500" b="1" dirty="0">
                <a:solidFill>
                  <a:schemeClr val="accent3">
                    <a:lumMod val="50000"/>
                  </a:schemeClr>
                </a:solidFill>
                <a:latin typeface="標楷體" panose="03000509000000000000" charset="-120"/>
                <a:ea typeface="標楷體" panose="03000509000000000000" charset="-120"/>
                <a:cs typeface="標楷體" panose="03000509000000000000" charset="-120"/>
                <a:sym typeface="標楷體" panose="03000509000000000000" charset="-120"/>
              </a:rPr>
              <a:t>年</a:t>
            </a:r>
            <a:r>
              <a:rPr lang="en-US" altLang="zh-HK" sz="2500" b="1" dirty="0">
                <a:solidFill>
                  <a:schemeClr val="accent3">
                    <a:lumMod val="50000"/>
                  </a:schemeClr>
                </a:solidFill>
                <a:latin typeface="標楷體" panose="03000509000000000000" charset="-120"/>
                <a:ea typeface="標楷體" panose="03000509000000000000" charset="-120"/>
                <a:cs typeface="標楷體" panose="03000509000000000000" charset="-120"/>
                <a:sym typeface="標楷體" panose="03000509000000000000" charset="-120"/>
              </a:rPr>
              <a:t>〉</a:t>
            </a:r>
            <a:endParaRPr lang="zh-HK" altLang="en-US" sz="2500" b="1" dirty="0">
              <a:solidFill>
                <a:schemeClr val="accent3">
                  <a:lumMod val="50000"/>
                </a:schemeClr>
              </a:solidFill>
              <a:latin typeface="標楷體" panose="03000509000000000000" charset="-120"/>
              <a:ea typeface="標楷體" panose="03000509000000000000" charset="-120"/>
              <a:cs typeface="標楷體" panose="03000509000000000000" charset="-120"/>
              <a:sym typeface="標楷體" panose="03000509000000000000" charset="-120"/>
            </a:endParaRPr>
          </a:p>
        </p:txBody>
      </p:sp>
      <p:pic>
        <p:nvPicPr>
          <p:cNvPr id="29" name="Google Shape;150;p14"/>
          <p:cNvPicPr preferRelativeResize="0"/>
          <p:nvPr/>
        </p:nvPicPr>
        <p:blipFill rotWithShape="1">
          <a:blip r:embed="rId4"/>
          <a:srcRect r="33908"/>
          <a:stretch>
            <a:fillRect/>
          </a:stretch>
        </p:blipFill>
        <p:spPr>
          <a:xfrm>
            <a:off x="2042403" y="1530761"/>
            <a:ext cx="1483078" cy="37444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" name="群組 29"/>
          <p:cNvGrpSpPr/>
          <p:nvPr/>
        </p:nvGrpSpPr>
        <p:grpSpPr>
          <a:xfrm>
            <a:off x="2015700" y="1100705"/>
            <a:ext cx="3606591" cy="430056"/>
            <a:chOff x="3521704" y="3798547"/>
            <a:chExt cx="3606591" cy="430056"/>
          </a:xfrm>
        </p:grpSpPr>
        <p:pic>
          <p:nvPicPr>
            <p:cNvPr id="31" name="Google Shape;150;p14"/>
            <p:cNvPicPr preferRelativeResize="0"/>
            <p:nvPr/>
          </p:nvPicPr>
          <p:blipFill rotWithShape="1">
            <a:blip r:embed="rId4"/>
            <a:srcRect l="65764"/>
            <a:stretch>
              <a:fillRect/>
            </a:stretch>
          </p:blipFill>
          <p:spPr>
            <a:xfrm>
              <a:off x="3521704" y="3826347"/>
              <a:ext cx="768242" cy="37444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" name="Google Shape;151;p14"/>
            <p:cNvPicPr preferRelativeResize="0"/>
            <p:nvPr/>
          </p:nvPicPr>
          <p:blipFill rotWithShape="1">
            <a:blip r:embed="rId5"/>
            <a:srcRect l="1276"/>
            <a:stretch>
              <a:fillRect/>
            </a:stretch>
          </p:blipFill>
          <p:spPr>
            <a:xfrm>
              <a:off x="4216400" y="3798547"/>
              <a:ext cx="2911895" cy="430056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3" name="Google Shape;140;p14"/>
          <p:cNvPicPr preferRelativeResize="0"/>
          <p:nvPr/>
        </p:nvPicPr>
        <p:blipFill>
          <a:blip r:embed="rId6"/>
          <a:stretch>
            <a:fillRect/>
          </a:stretch>
        </p:blipFill>
        <p:spPr>
          <a:xfrm>
            <a:off x="5668765" y="257518"/>
            <a:ext cx="3163601" cy="4062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圖片 33" descr="屈原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28300" y="2630994"/>
            <a:ext cx="1500917" cy="212402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B0F00"/>
        </a:solidFill>
        <a:effectLst/>
      </p:bgPr>
    </p:bg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5"/>
          <p:cNvSpPr txBox="1">
            <a:spLocks noGrp="1"/>
          </p:cNvSpPr>
          <p:nvPr>
            <p:ph type="body" idx="1"/>
          </p:nvPr>
        </p:nvSpPr>
        <p:spPr>
          <a:xfrm>
            <a:off x="574975" y="1170400"/>
            <a:ext cx="5565900" cy="321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just" rtl="0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Char char="❏"/>
            </a:pPr>
            <a:r>
              <a:rPr lang="zh-HK" sz="180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戰國時期</a:t>
            </a:r>
            <a:endParaRPr sz="180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457200" lvl="0" indent="-342900" algn="just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Char char="❏"/>
            </a:pPr>
            <a:r>
              <a:rPr lang="zh-HK" sz="180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秦國商鞅變法已成，國力空前強大。</a:t>
            </a:r>
            <a:endParaRPr sz="180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457200" lvl="0" indent="-342900" algn="just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Char char="❏"/>
            </a:pPr>
            <a:r>
              <a:rPr lang="zh-HK" sz="180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楚國明君楚威王已死，其子熊槐（楚懷王），不如其父。不過當時楚國承威王之勢，以及江漢富饒之地，仍有一拼之力。</a:t>
            </a:r>
            <a:endParaRPr sz="180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457200" lvl="0" indent="-342900" algn="just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Char char="❏"/>
            </a:pPr>
            <a:r>
              <a:rPr lang="zh-HK" sz="180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有言：橫則秦帝，縱則楚王。</a:t>
            </a:r>
            <a:endParaRPr sz="1800">
              <a:solidFill>
                <a:srgbClr val="202122"/>
              </a:solidFill>
              <a:highlight>
                <a:srgbClr val="FFFFFF"/>
              </a:highlight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59" name="Google Shape;159;p15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6200607" y="1743776"/>
            <a:ext cx="2622543" cy="24144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15"/>
          <p:cNvPicPr preferRelativeResize="0"/>
          <p:nvPr/>
        </p:nvPicPr>
        <p:blipFill rotWithShape="1">
          <a:blip r:embed="rId4"/>
          <a:srcRect b="52410"/>
          <a:stretch>
            <a:fillRect/>
          </a:stretch>
        </p:blipFill>
        <p:spPr>
          <a:xfrm>
            <a:off x="344975" y="367439"/>
            <a:ext cx="298050" cy="3458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5"/>
          <p:cNvPicPr preferRelativeResize="0"/>
          <p:nvPr/>
        </p:nvPicPr>
        <p:blipFill rotWithShape="1">
          <a:blip r:embed="rId4"/>
          <a:srcRect t="56604"/>
          <a:stretch>
            <a:fillRect/>
          </a:stretch>
        </p:blipFill>
        <p:spPr>
          <a:xfrm>
            <a:off x="344975" y="713314"/>
            <a:ext cx="298050" cy="315411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15"/>
          <p:cNvSpPr txBox="1"/>
          <p:nvPr/>
        </p:nvSpPr>
        <p:spPr>
          <a:xfrm>
            <a:off x="819150" y="383275"/>
            <a:ext cx="7505700" cy="13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HK" sz="3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新細明體" panose="02020500000000000000" charset="-120"/>
                <a:sym typeface="新細明體" panose="02020500000000000000" charset="-120"/>
              </a:rPr>
              <a:t>生平：時代背景</a:t>
            </a:r>
            <a:endParaRPr sz="3000" b="1" dirty="0">
              <a:latin typeface="微軟正黑體" panose="020B0604030504040204" pitchFamily="34" charset="-120"/>
              <a:ea typeface="微軟正黑體" panose="020B0604030504040204" pitchFamily="34" charset="-120"/>
              <a:cs typeface="新細明體" panose="02020500000000000000" charset="-120"/>
              <a:sym typeface="新細明體" panose="02020500000000000000" charset="-12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 b="1" dirty="0">
              <a:solidFill>
                <a:srgbClr val="133D0C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新細明體" panose="02020500000000000000" charset="-120"/>
              <a:sym typeface="新細明體" panose="02020500000000000000" charset="-120"/>
            </a:endParaRPr>
          </a:p>
        </p:txBody>
      </p:sp>
      <p:cxnSp>
        <p:nvCxnSpPr>
          <p:cNvPr id="163" name="Google Shape;163;p15"/>
          <p:cNvCxnSpPr>
            <a:stCxn id="162" idx="1"/>
            <a:endCxn id="162" idx="3"/>
          </p:cNvCxnSpPr>
          <p:nvPr/>
        </p:nvCxnSpPr>
        <p:spPr>
          <a:xfrm>
            <a:off x="819150" y="1063525"/>
            <a:ext cx="7505700" cy="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9" name="圖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6344" y="284697"/>
            <a:ext cx="1536806" cy="19715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B0F00"/>
        </a:solidFill>
        <a:effectLst/>
      </p:bgPr>
    </p:bg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6"/>
          <p:cNvSpPr txBox="1">
            <a:spLocks noGrp="1"/>
          </p:cNvSpPr>
          <p:nvPr>
            <p:ph type="body" idx="1"/>
          </p:nvPr>
        </p:nvSpPr>
        <p:spPr>
          <a:xfrm>
            <a:off x="712359" y="1290150"/>
            <a:ext cx="5086500" cy="25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Char char="❏"/>
            </a:pPr>
            <a:r>
              <a:rPr lang="zh-HK" sz="18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列國變法，楚國不能免俗。</a:t>
            </a:r>
            <a:endParaRPr sz="1800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Char char="❏"/>
            </a:pPr>
            <a:r>
              <a:rPr lang="zh-HK" sz="18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雖有威王勵精圖治，不過深入程度不如秦齊兩國（貴族勢力龐大）</a:t>
            </a:r>
            <a:endParaRPr sz="1800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Char char="❏"/>
            </a:pPr>
            <a:r>
              <a:rPr lang="zh-HK" sz="18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秦國商鞅變法已成，國力大增，成西方大國</a:t>
            </a:r>
            <a:endParaRPr sz="1800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Char char="❏"/>
            </a:pPr>
            <a:r>
              <a:rPr lang="zh-HK" sz="18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至於齊國兩敗前霸主魏國（桂陵、馬陵），再歷齊威王改革，一躍成爲東方霸主。</a:t>
            </a:r>
            <a:endParaRPr sz="1800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1800" dirty="0"/>
          </a:p>
        </p:txBody>
      </p:sp>
      <p:pic>
        <p:nvPicPr>
          <p:cNvPr id="169" name="Google Shape;169;p16" descr="楚國- 維基百科，自由的百科全書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6140850" y="1445550"/>
            <a:ext cx="2696625" cy="2476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16"/>
          <p:cNvSpPr txBox="1"/>
          <p:nvPr/>
        </p:nvSpPr>
        <p:spPr>
          <a:xfrm>
            <a:off x="819150" y="383275"/>
            <a:ext cx="7505700" cy="13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HK" sz="3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新細明體" panose="02020500000000000000" charset="-120"/>
                <a:sym typeface="新細明體" panose="02020500000000000000" charset="-120"/>
              </a:rPr>
              <a:t>生平：時代背景</a:t>
            </a:r>
            <a:endParaRPr sz="3000" b="1" dirty="0">
              <a:latin typeface="微軟正黑體" panose="020B0604030504040204" pitchFamily="34" charset="-120"/>
              <a:ea typeface="微軟正黑體" panose="020B0604030504040204" pitchFamily="34" charset="-120"/>
              <a:cs typeface="新細明體" panose="02020500000000000000" charset="-120"/>
              <a:sym typeface="新細明體" panose="02020500000000000000" charset="-12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 b="1" dirty="0">
              <a:solidFill>
                <a:srgbClr val="133D0C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新細明體" panose="02020500000000000000" charset="-120"/>
              <a:sym typeface="新細明體" panose="02020500000000000000" charset="-120"/>
            </a:endParaRPr>
          </a:p>
        </p:txBody>
      </p:sp>
      <p:cxnSp>
        <p:nvCxnSpPr>
          <p:cNvPr id="172" name="Google Shape;172;p16"/>
          <p:cNvCxnSpPr>
            <a:stCxn id="171" idx="1"/>
            <a:endCxn id="171" idx="3"/>
          </p:cNvCxnSpPr>
          <p:nvPr/>
        </p:nvCxnSpPr>
        <p:spPr>
          <a:xfrm>
            <a:off x="819150" y="1063525"/>
            <a:ext cx="7505700" cy="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73" name="Google Shape;173;p16"/>
          <p:cNvPicPr preferRelativeResize="0"/>
          <p:nvPr/>
        </p:nvPicPr>
        <p:blipFill rotWithShape="1">
          <a:blip r:embed="rId4"/>
          <a:srcRect b="52410"/>
          <a:stretch>
            <a:fillRect/>
          </a:stretch>
        </p:blipFill>
        <p:spPr>
          <a:xfrm>
            <a:off x="344975" y="367439"/>
            <a:ext cx="298050" cy="3458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6"/>
          <p:cNvPicPr preferRelativeResize="0"/>
          <p:nvPr/>
        </p:nvPicPr>
        <p:blipFill rotWithShape="1">
          <a:blip r:embed="rId4"/>
          <a:srcRect t="56604"/>
          <a:stretch>
            <a:fillRect/>
          </a:stretch>
        </p:blipFill>
        <p:spPr>
          <a:xfrm>
            <a:off x="344975" y="713314"/>
            <a:ext cx="298050" cy="315411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6344" y="284697"/>
            <a:ext cx="1536806" cy="19715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B0F00"/>
        </a:solidFill>
        <a:effectLst/>
      </p:bgPr>
    </p:bg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7"/>
          <p:cNvSpPr txBox="1">
            <a:spLocks noGrp="1"/>
          </p:cNvSpPr>
          <p:nvPr>
            <p:ph type="body" idx="1"/>
          </p:nvPr>
        </p:nvSpPr>
        <p:spPr>
          <a:xfrm>
            <a:off x="819150" y="1203738"/>
            <a:ext cx="5379552" cy="311463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365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 panose="020B0604020202020204"/>
              <a:buChar char="❏"/>
            </a:pPr>
            <a:r>
              <a:rPr lang="zh-HK" altLang="zh-HK" sz="180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屈原</a:t>
            </a:r>
            <a:r>
              <a:rPr lang="en-US" altLang="zh-HK" sz="180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zh-HK" altLang="zh-HK" sz="180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-</a:t>
            </a:r>
            <a:r>
              <a:rPr lang="en-US" altLang="zh-HK" sz="180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zh-HK" altLang="zh-HK" sz="180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羋姓屈氏名平，字原（靈均為別字）</a:t>
            </a:r>
            <a:endParaRPr lang="en-US" altLang="zh-HK" sz="1800" dirty="0">
              <a:solidFill>
                <a:srgbClr val="000000"/>
              </a:solidFill>
              <a:latin typeface="Arial" panose="020B0604020202020204"/>
              <a:cs typeface="Arial" panose="020B0604020202020204"/>
              <a:sym typeface="Arial" panose="020B0604020202020204"/>
            </a:endParaRPr>
          </a:p>
          <a:p>
            <a:pPr marL="457200" lvl="0" indent="-336550" algn="l" rtl="0">
              <a:lnSpc>
                <a:spcPct val="115000"/>
              </a:lnSpc>
              <a:spcAft>
                <a:spcPts val="0"/>
              </a:spcAft>
              <a:buClr>
                <a:srgbClr val="000000"/>
              </a:buClr>
              <a:buSzPts val="1700"/>
              <a:buFont typeface="Arial" panose="020B0604020202020204"/>
              <a:buChar char="❏"/>
            </a:pPr>
            <a:r>
              <a:rPr lang="zh-HK" altLang="en-US" sz="180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楚之先祖出自帝顓頊高陽（</a:t>
            </a:r>
            <a:r>
              <a:rPr lang="en-US" altLang="zh-HK" sz="180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《</a:t>
            </a:r>
            <a:r>
              <a:rPr lang="zh-HK" altLang="en-US" sz="180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史記。楚世家</a:t>
            </a:r>
            <a:r>
              <a:rPr lang="en-US" altLang="zh-HK" sz="180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》</a:t>
            </a:r>
            <a:r>
              <a:rPr lang="zh-HK" altLang="en-US" sz="180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）</a:t>
            </a:r>
            <a:endParaRPr sz="1800" dirty="0">
              <a:solidFill>
                <a:srgbClr val="000000"/>
              </a:solidFill>
              <a:latin typeface="Arial" panose="020B0604020202020204"/>
              <a:cs typeface="Arial" panose="020B0604020202020204"/>
              <a:sym typeface="Arial" panose="020B0604020202020204"/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 panose="020B0604020202020204"/>
              <a:buChar char="❏"/>
            </a:pPr>
            <a:r>
              <a:rPr lang="zh-HK" altLang="en-US" sz="180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帝高陽之苗裔兮，吾皇考曰伯庸。（</a:t>
            </a:r>
            <a:r>
              <a:rPr lang="en-US" altLang="zh-HK" sz="180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《</a:t>
            </a:r>
            <a:r>
              <a:rPr lang="zh-HK" altLang="en-US" sz="180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離騷</a:t>
            </a:r>
            <a:r>
              <a:rPr lang="en-US" altLang="zh-HK" sz="180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》</a:t>
            </a:r>
            <a:r>
              <a:rPr lang="zh-HK" altLang="en-US" sz="180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）</a:t>
            </a:r>
            <a:endParaRPr sz="1800" dirty="0">
              <a:solidFill>
                <a:srgbClr val="000000"/>
              </a:solidFill>
              <a:latin typeface="Arial" panose="020B0604020202020204"/>
              <a:cs typeface="Arial" panose="020B0604020202020204"/>
              <a:sym typeface="Arial" panose="020B0604020202020204"/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 panose="020B0604020202020204"/>
              <a:buChar char="❏"/>
            </a:pPr>
            <a:r>
              <a:rPr lang="zh-HK" altLang="en-US" sz="180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屈原者，名平，楚之同姓也。（</a:t>
            </a:r>
            <a:r>
              <a:rPr lang="en-US" altLang="zh-HK" sz="180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《</a:t>
            </a:r>
            <a:r>
              <a:rPr lang="zh-HK" altLang="en-US" sz="180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史記。屈原賈生列傳</a:t>
            </a:r>
            <a:r>
              <a:rPr lang="en-US" altLang="zh-HK" sz="180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》</a:t>
            </a:r>
            <a:r>
              <a:rPr lang="zh-HK" altLang="en-US" sz="180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）</a:t>
            </a:r>
            <a:endParaRPr lang="en-US" altLang="zh-HK" sz="1800" dirty="0">
              <a:solidFill>
                <a:srgbClr val="000000"/>
              </a:solidFill>
              <a:latin typeface="Arial" panose="020B0604020202020204"/>
              <a:cs typeface="Arial" panose="020B0604020202020204"/>
              <a:sym typeface="Arial" panose="020B0604020202020204"/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 panose="020B0604020202020204"/>
              <a:buChar char="❏"/>
            </a:pPr>
            <a:r>
              <a:rPr lang="zh-HK" altLang="en-US" sz="180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出身高貴，更是宗室。</a:t>
            </a:r>
            <a:endParaRPr sz="1800" dirty="0">
              <a:solidFill>
                <a:srgbClr val="000000"/>
              </a:solidFill>
              <a:latin typeface="Arial" panose="020B0604020202020204"/>
              <a:cs typeface="Arial" panose="020B0604020202020204"/>
              <a:sym typeface="Arial" panose="020B0604020202020204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/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sz="1000" dirty="0"/>
          </a:p>
        </p:txBody>
      </p:sp>
      <p:sp>
        <p:nvSpPr>
          <p:cNvPr id="182" name="Google Shape;182;p17"/>
          <p:cNvSpPr txBox="1"/>
          <p:nvPr/>
        </p:nvSpPr>
        <p:spPr>
          <a:xfrm>
            <a:off x="1138350" y="5233532"/>
            <a:ext cx="2444700" cy="51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HK" sz="1000">
                <a:solidFill>
                  <a:schemeClr val="dk2"/>
                </a:solidFill>
                <a:latin typeface="新細明體" panose="02020500000000000000" charset="-120"/>
                <a:ea typeface="新細明體" panose="02020500000000000000" charset="-120"/>
                <a:cs typeface="新細明體" panose="02020500000000000000" charset="-120"/>
                <a:sym typeface="新細明體" panose="02020500000000000000" charset="-120"/>
              </a:rPr>
              <a:t>屈原-香港教育大學</a:t>
            </a:r>
            <a:endParaRPr sz="1000">
              <a:solidFill>
                <a:schemeClr val="dk2"/>
              </a:solidFill>
              <a:latin typeface="新細明體" panose="02020500000000000000" charset="-120"/>
              <a:ea typeface="新細明體" panose="02020500000000000000" charset="-120"/>
              <a:cs typeface="新細明體" panose="02020500000000000000" charset="-120"/>
              <a:sym typeface="新細明體" panose="02020500000000000000" charset="-120"/>
            </a:endParaRPr>
          </a:p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HK" sz="1000" u="sng">
                <a:solidFill>
                  <a:schemeClr val="accent5"/>
                </a:solidFill>
                <a:latin typeface="新細明體" panose="02020500000000000000" charset="-120"/>
                <a:ea typeface="新細明體" panose="02020500000000000000" charset="-120"/>
                <a:cs typeface="新細明體" panose="02020500000000000000" charset="-120"/>
                <a:sym typeface="新細明體" panose="02020500000000000000" charset="-120"/>
                <a:hlinkClick r:id="rId3"/>
              </a:rPr>
              <a:t>https://youtu.be/8XEOyT_QGuI</a:t>
            </a:r>
            <a:endParaRPr sz="1000">
              <a:latin typeface="新細明體" panose="02020500000000000000" charset="-120"/>
              <a:ea typeface="新細明體" panose="02020500000000000000" charset="-120"/>
              <a:cs typeface="新細明體" panose="02020500000000000000" charset="-120"/>
              <a:sym typeface="新細明體" panose="02020500000000000000" charset="-120"/>
            </a:endParaRPr>
          </a:p>
        </p:txBody>
      </p:sp>
      <p:sp>
        <p:nvSpPr>
          <p:cNvPr id="183" name="Google Shape;183;p17"/>
          <p:cNvSpPr txBox="1"/>
          <p:nvPr/>
        </p:nvSpPr>
        <p:spPr>
          <a:xfrm>
            <a:off x="819150" y="383275"/>
            <a:ext cx="7505700" cy="13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HK" sz="3000" b="1">
                <a:latin typeface="微軟正黑體" panose="020B0604030504040204" pitchFamily="34" charset="-120"/>
                <a:ea typeface="微軟正黑體" panose="020B0604030504040204" pitchFamily="34" charset="-120"/>
                <a:cs typeface="新細明體" panose="02020500000000000000" charset="-120"/>
                <a:sym typeface="新細明體" panose="02020500000000000000" charset="-120"/>
              </a:rPr>
              <a:t>屈原</a:t>
            </a:r>
            <a:endParaRPr sz="3000" b="1">
              <a:latin typeface="微軟正黑體" panose="020B0604030504040204" pitchFamily="34" charset="-120"/>
              <a:ea typeface="微軟正黑體" panose="020B0604030504040204" pitchFamily="34" charset="-120"/>
              <a:cs typeface="新細明體" panose="02020500000000000000" charset="-120"/>
              <a:sym typeface="新細明體" panose="02020500000000000000" charset="-12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 b="1">
              <a:solidFill>
                <a:srgbClr val="133D0C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新細明體" panose="02020500000000000000" charset="-120"/>
              <a:sym typeface="新細明體" panose="02020500000000000000" charset="-120"/>
            </a:endParaRPr>
          </a:p>
        </p:txBody>
      </p:sp>
      <p:cxnSp>
        <p:nvCxnSpPr>
          <p:cNvPr id="184" name="Google Shape;184;p17"/>
          <p:cNvCxnSpPr>
            <a:stCxn id="183" idx="1"/>
            <a:endCxn id="183" idx="3"/>
          </p:cNvCxnSpPr>
          <p:nvPr/>
        </p:nvCxnSpPr>
        <p:spPr>
          <a:xfrm>
            <a:off x="819150" y="1063525"/>
            <a:ext cx="7505700" cy="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85" name="Google Shape;185;p17"/>
          <p:cNvPicPr preferRelativeResize="0"/>
          <p:nvPr/>
        </p:nvPicPr>
        <p:blipFill rotWithShape="1">
          <a:blip r:embed="rId4"/>
          <a:srcRect b="52410"/>
          <a:stretch>
            <a:fillRect/>
          </a:stretch>
        </p:blipFill>
        <p:spPr>
          <a:xfrm>
            <a:off x="344975" y="367439"/>
            <a:ext cx="298050" cy="3458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7"/>
          <p:cNvPicPr preferRelativeResize="0"/>
          <p:nvPr/>
        </p:nvPicPr>
        <p:blipFill rotWithShape="1">
          <a:blip r:embed="rId4"/>
          <a:srcRect t="56604"/>
          <a:stretch>
            <a:fillRect/>
          </a:stretch>
        </p:blipFill>
        <p:spPr>
          <a:xfrm>
            <a:off x="344975" y="713314"/>
            <a:ext cx="298050" cy="31541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群組 1"/>
          <p:cNvGrpSpPr/>
          <p:nvPr/>
        </p:nvGrpSpPr>
        <p:grpSpPr>
          <a:xfrm>
            <a:off x="6356250" y="1858275"/>
            <a:ext cx="2342100" cy="2694851"/>
            <a:chOff x="6356250" y="1858275"/>
            <a:chExt cx="2342100" cy="2694851"/>
          </a:xfrm>
        </p:grpSpPr>
        <p:sp>
          <p:nvSpPr>
            <p:cNvPr id="179" name="Google Shape;179;p17"/>
            <p:cNvSpPr/>
            <p:nvPr/>
          </p:nvSpPr>
          <p:spPr>
            <a:xfrm>
              <a:off x="6356250" y="1858275"/>
              <a:ext cx="2342100" cy="2264100"/>
            </a:xfrm>
            <a:prstGeom prst="ellipse">
              <a:avLst/>
            </a:prstGeom>
            <a:solidFill>
              <a:srgbClr val="F4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187" name="Google Shape;187;p17"/>
            <p:cNvPicPr preferRelativeResize="0"/>
            <p:nvPr/>
          </p:nvPicPr>
          <p:blipFill>
            <a:blip r:embed="rId5">
              <a:grayscl/>
            </a:blip>
            <a:stretch>
              <a:fillRect/>
            </a:stretch>
          </p:blipFill>
          <p:spPr>
            <a:xfrm>
              <a:off x="6607752" y="2571750"/>
              <a:ext cx="1933050" cy="1981376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1" name="圖片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6344" y="284697"/>
            <a:ext cx="1536806" cy="19715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B0F00"/>
        </a:solidFill>
        <a:effectLst/>
      </p:bgPr>
    </p:bg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8"/>
          <p:cNvSpPr/>
          <p:nvPr/>
        </p:nvSpPr>
        <p:spPr>
          <a:xfrm>
            <a:off x="626750" y="2469000"/>
            <a:ext cx="1391100" cy="540900"/>
          </a:xfrm>
          <a:prstGeom prst="chevron">
            <a:avLst>
              <a:gd name="adj" fmla="val 50000"/>
            </a:avLst>
          </a:prstGeom>
          <a:solidFill>
            <a:srgbClr val="E59A8B"/>
          </a:solidFill>
          <a:ln w="9525" cap="flat" cmpd="sng">
            <a:solidFill>
              <a:srgbClr val="DD7E6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18"/>
          <p:cNvSpPr/>
          <p:nvPr/>
        </p:nvSpPr>
        <p:spPr>
          <a:xfrm>
            <a:off x="2661250" y="2469000"/>
            <a:ext cx="1391100" cy="540900"/>
          </a:xfrm>
          <a:prstGeom prst="chevron">
            <a:avLst>
              <a:gd name="adj" fmla="val 50000"/>
            </a:avLst>
          </a:prstGeom>
          <a:solidFill>
            <a:srgbClr val="CC412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18"/>
          <p:cNvSpPr/>
          <p:nvPr/>
        </p:nvSpPr>
        <p:spPr>
          <a:xfrm>
            <a:off x="4607876" y="2469000"/>
            <a:ext cx="1324500" cy="540900"/>
          </a:xfrm>
          <a:prstGeom prst="chevron">
            <a:avLst>
              <a:gd name="adj" fmla="val 50000"/>
            </a:avLst>
          </a:prstGeom>
          <a:solidFill>
            <a:srgbClr val="A61C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18"/>
          <p:cNvSpPr/>
          <p:nvPr/>
        </p:nvSpPr>
        <p:spPr>
          <a:xfrm>
            <a:off x="6980875" y="2469000"/>
            <a:ext cx="1242900" cy="540900"/>
          </a:xfrm>
          <a:prstGeom prst="chevron">
            <a:avLst>
              <a:gd name="adj" fmla="val 50000"/>
            </a:avLst>
          </a:prstGeom>
          <a:solidFill>
            <a:srgbClr val="85200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18"/>
          <p:cNvSpPr/>
          <p:nvPr/>
        </p:nvSpPr>
        <p:spPr>
          <a:xfrm>
            <a:off x="446375" y="1106850"/>
            <a:ext cx="2300100" cy="1156500"/>
          </a:xfrm>
          <a:prstGeom prst="flowChartAlternateProcess">
            <a:avLst/>
          </a:prstGeom>
          <a:solidFill>
            <a:srgbClr val="E59A8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97" name="Google Shape;197;p18"/>
          <p:cNvCxnSpPr/>
          <p:nvPr/>
        </p:nvCxnSpPr>
        <p:spPr>
          <a:xfrm rot="-5400000" flipH="1">
            <a:off x="1165900" y="2172200"/>
            <a:ext cx="279000" cy="184800"/>
          </a:xfrm>
          <a:prstGeom prst="curvedConnector3">
            <a:avLst>
              <a:gd name="adj1" fmla="val 50000"/>
            </a:avLst>
          </a:prstGeom>
          <a:noFill/>
          <a:ln w="9525" cap="flat" cmpd="sng">
            <a:solidFill>
              <a:srgbClr val="DD7E6B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198" name="Google Shape;198;p18"/>
          <p:cNvSpPr/>
          <p:nvPr/>
        </p:nvSpPr>
        <p:spPr>
          <a:xfrm>
            <a:off x="2066100" y="3284775"/>
            <a:ext cx="2441400" cy="1426500"/>
          </a:xfrm>
          <a:prstGeom prst="flowChartAlternateProcess">
            <a:avLst/>
          </a:prstGeom>
          <a:solidFill>
            <a:srgbClr val="CC412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99" name="Google Shape;199;p18"/>
          <p:cNvCxnSpPr/>
          <p:nvPr/>
        </p:nvCxnSpPr>
        <p:spPr>
          <a:xfrm flipH="1">
            <a:off x="2949050" y="3022838"/>
            <a:ext cx="403500" cy="249000"/>
          </a:xfrm>
          <a:prstGeom prst="curvedConnector3">
            <a:avLst>
              <a:gd name="adj1" fmla="val 50000"/>
            </a:avLst>
          </a:prstGeom>
          <a:noFill/>
          <a:ln w="9525" cap="flat" cmpd="sng">
            <a:solidFill>
              <a:srgbClr val="CC4125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200" name="Google Shape;200;p18"/>
          <p:cNvSpPr/>
          <p:nvPr/>
        </p:nvSpPr>
        <p:spPr>
          <a:xfrm>
            <a:off x="4328825" y="1024950"/>
            <a:ext cx="2253900" cy="961200"/>
          </a:xfrm>
          <a:prstGeom prst="flowChartAlternateProcess">
            <a:avLst/>
          </a:prstGeom>
          <a:solidFill>
            <a:srgbClr val="A61C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01" name="Google Shape;201;p18"/>
          <p:cNvCxnSpPr/>
          <p:nvPr/>
        </p:nvCxnSpPr>
        <p:spPr>
          <a:xfrm rot="5400000">
            <a:off x="5052550" y="2140600"/>
            <a:ext cx="402600" cy="272100"/>
          </a:xfrm>
          <a:prstGeom prst="curvedConnector3">
            <a:avLst>
              <a:gd name="adj1" fmla="val 50000"/>
            </a:avLst>
          </a:prstGeom>
          <a:noFill/>
          <a:ln w="9525" cap="flat" cmpd="sng">
            <a:solidFill>
              <a:srgbClr val="A61C00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202" name="Google Shape;202;p18"/>
          <p:cNvSpPr/>
          <p:nvPr/>
        </p:nvSpPr>
        <p:spPr>
          <a:xfrm>
            <a:off x="6341450" y="3441500"/>
            <a:ext cx="2441400" cy="1426500"/>
          </a:xfrm>
          <a:prstGeom prst="flowChartAlternateProcess">
            <a:avLst/>
          </a:prstGeom>
          <a:solidFill>
            <a:srgbClr val="85200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03" name="Google Shape;203;p18"/>
          <p:cNvCxnSpPr/>
          <p:nvPr/>
        </p:nvCxnSpPr>
        <p:spPr>
          <a:xfrm flipH="1">
            <a:off x="6980925" y="3035775"/>
            <a:ext cx="592500" cy="395100"/>
          </a:xfrm>
          <a:prstGeom prst="curvedConnector3">
            <a:avLst>
              <a:gd name="adj1" fmla="val 50000"/>
            </a:avLst>
          </a:prstGeom>
          <a:noFill/>
          <a:ln w="9525" cap="flat" cmpd="sng">
            <a:solidFill>
              <a:srgbClr val="85200C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205" name="Google Shape;205;p18"/>
          <p:cNvSpPr txBox="1"/>
          <p:nvPr/>
        </p:nvSpPr>
        <p:spPr>
          <a:xfrm>
            <a:off x="1028289" y="2547000"/>
            <a:ext cx="902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HK" b="1"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任左徒</a:t>
            </a:r>
            <a:endParaRPr b="1"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06" name="Google Shape;206;p18"/>
          <p:cNvSpPr txBox="1"/>
          <p:nvPr/>
        </p:nvSpPr>
        <p:spPr>
          <a:xfrm>
            <a:off x="361150" y="1020688"/>
            <a:ext cx="2300100" cy="107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11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300"/>
              <a:buChar char="❏"/>
            </a:pPr>
            <a:r>
              <a:rPr lang="zh-HK" sz="1300" dirty="0"/>
              <a:t>初期參與政事，並應對諸侯（任左徒，類似楚王的秘書，《史記。屈原賈生列傳》）</a:t>
            </a:r>
            <a:endParaRPr sz="1300" dirty="0"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07" name="Google Shape;207;p18"/>
          <p:cNvSpPr txBox="1"/>
          <p:nvPr/>
        </p:nvSpPr>
        <p:spPr>
          <a:xfrm>
            <a:off x="2896188" y="2536100"/>
            <a:ext cx="1079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HK" b="1"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任三閭大夫</a:t>
            </a:r>
            <a:endParaRPr b="1">
              <a:solidFill>
                <a:schemeClr val="tx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08" name="Google Shape;208;p18"/>
          <p:cNvSpPr txBox="1"/>
          <p:nvPr/>
        </p:nvSpPr>
        <p:spPr>
          <a:xfrm>
            <a:off x="2066100" y="3216977"/>
            <a:ext cx="2300100" cy="153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11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D9D9D9"/>
              </a:buClr>
              <a:buSzPts val="1300"/>
              <a:buChar char="❏"/>
            </a:pPr>
            <a:r>
              <a:rPr lang="zh-HK" sz="1300" dirty="0">
                <a:solidFill>
                  <a:schemeClr val="tx1"/>
                </a:solidFill>
              </a:rPr>
              <a:t>出任三閭大夫（後來的宗正，即掌管家族事務）</a:t>
            </a:r>
            <a:endParaRPr sz="1300" dirty="0">
              <a:solidFill>
                <a:schemeClr val="tx1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300"/>
              <a:buChar char="❏"/>
            </a:pPr>
            <a:r>
              <a:rPr lang="zh-HK" sz="1300" dirty="0">
                <a:solidFill>
                  <a:schemeClr val="tx1"/>
                </a:solidFill>
              </a:rPr>
              <a:t>因見聞廣博，對朝務有足夠的認識，獲楚懷王信任。</a:t>
            </a:r>
            <a:endParaRPr sz="1300" dirty="0">
              <a:solidFill>
                <a:schemeClr val="tx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09" name="Google Shape;209;p18"/>
          <p:cNvSpPr txBox="1"/>
          <p:nvPr/>
        </p:nvSpPr>
        <p:spPr>
          <a:xfrm>
            <a:off x="4853925" y="2536100"/>
            <a:ext cx="902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HK" b="1"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說服楚王</a:t>
            </a:r>
            <a:endParaRPr b="1">
              <a:solidFill>
                <a:schemeClr val="tx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10" name="Google Shape;210;p18"/>
          <p:cNvSpPr txBox="1"/>
          <p:nvPr/>
        </p:nvSpPr>
        <p:spPr>
          <a:xfrm>
            <a:off x="4328825" y="938185"/>
            <a:ext cx="2131200" cy="1081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F3F3F3"/>
              </a:buClr>
              <a:buSzPts val="1400"/>
              <a:buChar char="❏"/>
            </a:pPr>
            <a:r>
              <a:rPr lang="zh-HK" dirty="0">
                <a:solidFill>
                  <a:schemeClr val="tx1"/>
                </a:solidFill>
              </a:rPr>
              <a:t>屈原圖説服楚王，實施連橫之策，聯齊制秦。</a:t>
            </a:r>
            <a:endParaRPr dirty="0">
              <a:solidFill>
                <a:schemeClr val="tx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11" name="Google Shape;211;p18"/>
          <p:cNvSpPr txBox="1"/>
          <p:nvPr/>
        </p:nvSpPr>
        <p:spPr>
          <a:xfrm>
            <a:off x="7220575" y="2547000"/>
            <a:ext cx="1003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HK" b="1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被貶遠方</a:t>
            </a:r>
            <a:endParaRPr b="1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12" name="Google Shape;212;p18"/>
          <p:cNvSpPr txBox="1"/>
          <p:nvPr/>
        </p:nvSpPr>
        <p:spPr>
          <a:xfrm>
            <a:off x="6292324" y="3253570"/>
            <a:ext cx="2530825" cy="1718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11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FFFFFF"/>
              </a:buClr>
              <a:buSzPts val="1300"/>
              <a:buChar char="❏"/>
            </a:pPr>
            <a:r>
              <a:rPr lang="zh-HK" sz="1300" dirty="0">
                <a:solidFill>
                  <a:srgbClr val="FFFFFF"/>
                </a:solidFill>
              </a:rPr>
              <a:t>不過，由於他被子蘭、靳尚（《史記》中一上官大夫，不過不知真僞，不見其他歷史資料有言之）進讒，以致一貶再貶，遠逐他方。</a:t>
            </a:r>
            <a:endParaRPr sz="13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13" name="Google Shape;213;p18"/>
          <p:cNvSpPr txBox="1"/>
          <p:nvPr/>
        </p:nvSpPr>
        <p:spPr>
          <a:xfrm>
            <a:off x="819150" y="326375"/>
            <a:ext cx="7505700" cy="134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HK" sz="3000" b="1">
                <a:latin typeface="新細明體" panose="02020500000000000000" charset="-120"/>
                <a:ea typeface="新細明體" panose="02020500000000000000" charset="-120"/>
                <a:cs typeface="新細明體" panose="02020500000000000000" charset="-120"/>
                <a:sym typeface="新細明體" panose="02020500000000000000" charset="-120"/>
              </a:rPr>
              <a:t>屈原簡覽</a:t>
            </a:r>
            <a:endParaRPr sz="3000" b="1">
              <a:latin typeface="新細明體" panose="02020500000000000000" charset="-120"/>
              <a:ea typeface="新細明體" panose="02020500000000000000" charset="-120"/>
              <a:cs typeface="新細明體" panose="02020500000000000000" charset="-120"/>
              <a:sym typeface="新細明體" panose="02020500000000000000" charset="-120"/>
            </a:endParaRPr>
          </a:p>
        </p:txBody>
      </p:sp>
      <p:cxnSp>
        <p:nvCxnSpPr>
          <p:cNvPr id="214" name="Google Shape;214;p18"/>
          <p:cNvCxnSpPr>
            <a:stCxn id="213" idx="1"/>
          </p:cNvCxnSpPr>
          <p:nvPr/>
        </p:nvCxnSpPr>
        <p:spPr>
          <a:xfrm>
            <a:off x="819150" y="998975"/>
            <a:ext cx="7505700" cy="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15" name="Google Shape;215;p18"/>
          <p:cNvPicPr preferRelativeResize="0"/>
          <p:nvPr/>
        </p:nvPicPr>
        <p:blipFill rotWithShape="1">
          <a:blip r:embed="rId3"/>
          <a:srcRect b="52410"/>
          <a:stretch>
            <a:fillRect/>
          </a:stretch>
        </p:blipFill>
        <p:spPr>
          <a:xfrm>
            <a:off x="344975" y="367439"/>
            <a:ext cx="298050" cy="3458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18"/>
          <p:cNvPicPr preferRelativeResize="0"/>
          <p:nvPr/>
        </p:nvPicPr>
        <p:blipFill rotWithShape="1">
          <a:blip r:embed="rId3"/>
          <a:srcRect t="56604"/>
          <a:stretch>
            <a:fillRect/>
          </a:stretch>
        </p:blipFill>
        <p:spPr>
          <a:xfrm>
            <a:off x="344975" y="713314"/>
            <a:ext cx="298050" cy="3154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圖片 2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6344" y="284697"/>
            <a:ext cx="1536806" cy="19715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B0F00"/>
        </a:solidFill>
        <a:effectLst/>
      </p:bgPr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2" name="Google Shape;222;p19"/>
          <p:cNvGraphicFramePr/>
          <p:nvPr>
            <p:extLst>
              <p:ext uri="{D42A27DB-BD31-4B8C-83A1-F6EECF244321}">
                <p14:modId xmlns:p14="http://schemas.microsoft.com/office/powerpoint/2010/main" val="3735410853"/>
              </p:ext>
            </p:extLst>
          </p:nvPr>
        </p:nvGraphicFramePr>
        <p:xfrm>
          <a:off x="1374775" y="1028700"/>
          <a:ext cx="6394450" cy="3852676"/>
        </p:xfrm>
        <a:graphic>
          <a:graphicData uri="http://schemas.openxmlformats.org/drawingml/2006/table">
            <a:tbl>
              <a:tblPr>
                <a:noFill/>
                <a:tableStyleId>{624B9D38-066D-48C2-9BD6-06AA8E25EDC7}</a:tableStyleId>
              </a:tblPr>
              <a:tblGrid>
                <a:gridCol w="16770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174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1460"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HK" sz="100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西元前340年</a:t>
                      </a:r>
                      <a:endParaRPr sz="100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38100" marR="38100" marT="38100" marB="381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HK" sz="100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屈原生於楚國丹陽</a:t>
                      </a:r>
                      <a:endParaRPr sz="100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38100" marR="38100" marT="38100" marB="381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904"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HK" sz="100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西元前320年</a:t>
                      </a:r>
                      <a:endParaRPr sz="100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38100" marR="38100" marT="38100" marB="381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HK" sz="100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屈原應懷王之召出山進京。</a:t>
                      </a:r>
                      <a:endParaRPr sz="100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38100" marR="38100" marT="38100" marB="381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1866"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HK" sz="100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西元前319年</a:t>
                      </a:r>
                      <a:endParaRPr sz="100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38100" marR="38100" marT="38100" marB="381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HK" sz="100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升任楚懷王左徒並首次出使齊國</a:t>
                      </a:r>
                      <a:endParaRPr sz="100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38100" marR="38100" marT="38100" marB="381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HK" sz="100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西元前317年至西元前315年</a:t>
                      </a:r>
                      <a:endParaRPr sz="100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38100" marR="38100" marT="38100" marB="381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HK" sz="100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屈原在楚國進行變法改革，楚國形勢大變</a:t>
                      </a:r>
                      <a:endParaRPr sz="100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38100" marR="38100" marT="38100" marB="381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HK" sz="100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西元前314年</a:t>
                      </a:r>
                      <a:endParaRPr sz="100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38100" marR="38100" marT="38100" marB="381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HK" sz="10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被罷黜左徒之官，任三閭大夫之職。</a:t>
                      </a:r>
                      <a:endParaRPr sz="10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38100" marR="38100" marT="38100" marB="381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HK" sz="100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西元前313年</a:t>
                      </a:r>
                      <a:endParaRPr sz="100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38100" marR="38100" marT="38100" marB="381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HK" sz="100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屈原第一次流放漢北地區，懷王兩次興師伐秦，結果都被秦打敗，漢中郡淪陷</a:t>
                      </a:r>
                      <a:endParaRPr sz="100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38100" marR="38100" marT="38100" marB="381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5354"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HK" sz="100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西元前312年</a:t>
                      </a:r>
                      <a:endParaRPr sz="100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38100" marR="38100" marT="38100" marB="381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HK" sz="100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楚懷王重新啟用屈原，讓他出使齊國，目的是讓齊楚兩國締結新的聯盟，從此主理齊楚外交。</a:t>
                      </a:r>
                      <a:endParaRPr sz="100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38100" marR="38100" marT="38100" marB="381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6395"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HK" sz="100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西元前311年</a:t>
                      </a:r>
                      <a:endParaRPr sz="100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38100" marR="38100" marT="38100" marB="381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HK" sz="10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秦惠文王死，在位共二十七年。子武王蕩立。屈原出使齊國，之後回楚。</a:t>
                      </a:r>
                      <a:endParaRPr sz="10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38100" marR="38100" marT="38100" marB="381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6367"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HK" sz="100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西元前304年</a:t>
                      </a:r>
                      <a:endParaRPr sz="100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38100" marR="38100" marT="38100" marB="381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HK" sz="100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屈原再次被流放漢北地區</a:t>
                      </a:r>
                      <a:endParaRPr sz="100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38100" marR="38100" marT="38100" marB="381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69240"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HK" sz="100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西元前299年</a:t>
                      </a:r>
                      <a:endParaRPr sz="100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38100" marR="38100" marT="38100" marB="381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HK" sz="100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屈原此時已從漢北的流放地返回，和昭雎等一起，力勸懷王不要赴會。結果懷王赴會，即被擒。楚由齊迎歸太子橫立為頃襄王，公子子蘭為令尹，不肯向秦割讓土地，秦又發兵攻楚，大敗楚軍。</a:t>
                      </a:r>
                      <a:endParaRPr sz="100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38100" marR="38100" marT="38100" marB="381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8692"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HK" sz="100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西元前296年</a:t>
                      </a:r>
                      <a:endParaRPr sz="100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38100" marR="38100" marT="38100" marB="381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HK" sz="100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被免去三閭大夫之職，放逐江南。</a:t>
                      </a:r>
                      <a:endParaRPr sz="100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38100" marR="38100" marT="38100" marB="381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6829"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HK" sz="100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西元前294年到西元前279年</a:t>
                      </a:r>
                      <a:endParaRPr sz="100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38100" marR="38100" marT="38100" marB="381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HK" sz="100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被流放到南方的荒僻地區，但由此瞭解楚國山川形勢，寫下了大量優秀的文學作品。</a:t>
                      </a:r>
                      <a:endParaRPr sz="100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38100" marR="38100" marT="38100" marB="381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HK" sz="100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西元前278年</a:t>
                      </a:r>
                      <a:endParaRPr sz="100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38100" marR="38100" marT="38100" marB="381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HK" sz="10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白起攻下郢都，楚頃襄王跟貴族逃難至陳城。屈原目睹國都被破，在農曆五月五日投江自盡。</a:t>
                      </a:r>
                      <a:endParaRPr sz="10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38100" marR="38100" marT="38100" marB="381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pic>
        <p:nvPicPr>
          <p:cNvPr id="224" name="Google Shape;224;p19"/>
          <p:cNvPicPr preferRelativeResize="0"/>
          <p:nvPr/>
        </p:nvPicPr>
        <p:blipFill rotWithShape="1">
          <a:blip r:embed="rId3"/>
          <a:srcRect b="52410"/>
          <a:stretch>
            <a:fillRect/>
          </a:stretch>
        </p:blipFill>
        <p:spPr>
          <a:xfrm>
            <a:off x="344975" y="367439"/>
            <a:ext cx="298050" cy="3458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19"/>
          <p:cNvPicPr preferRelativeResize="0"/>
          <p:nvPr/>
        </p:nvPicPr>
        <p:blipFill rotWithShape="1">
          <a:blip r:embed="rId3"/>
          <a:srcRect t="56604"/>
          <a:stretch>
            <a:fillRect/>
          </a:stretch>
        </p:blipFill>
        <p:spPr>
          <a:xfrm>
            <a:off x="344975" y="713314"/>
            <a:ext cx="298050" cy="31541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6344" y="284697"/>
            <a:ext cx="1536806" cy="197153"/>
          </a:xfrm>
          <a:prstGeom prst="rect">
            <a:avLst/>
          </a:prstGeom>
        </p:spPr>
      </p:pic>
      <p:cxnSp>
        <p:nvCxnSpPr>
          <p:cNvPr id="8" name="Google Shape;183;p17"/>
          <p:cNvCxnSpPr/>
          <p:nvPr/>
        </p:nvCxnSpPr>
        <p:spPr>
          <a:xfrm>
            <a:off x="806142" y="905536"/>
            <a:ext cx="7505700" cy="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Google Shape;218;p18"/>
          <p:cNvSpPr txBox="1"/>
          <p:nvPr/>
        </p:nvSpPr>
        <p:spPr>
          <a:xfrm>
            <a:off x="819150" y="326375"/>
            <a:ext cx="7505700" cy="7371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HK" sz="3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新細明體" panose="02020500000000000000" charset="-120"/>
                <a:sym typeface="新細明體" panose="02020500000000000000" charset="-120"/>
              </a:rPr>
              <a:t>簡覽</a:t>
            </a:r>
            <a:endParaRPr sz="3000" b="1" dirty="0">
              <a:latin typeface="微軟正黑體" panose="020B0604030504040204" pitchFamily="34" charset="-120"/>
              <a:ea typeface="微軟正黑體" panose="020B0604030504040204" pitchFamily="34" charset="-120"/>
              <a:cs typeface="新細明體" panose="02020500000000000000" charset="-120"/>
              <a:sym typeface="新細明體" panose="02020500000000000000" charset="-12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B0F00"/>
        </a:solidFill>
        <a:effectLst/>
      </p:bgPr>
    </p:bg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Google Shape;230;p20" descr="上下求索的屈原｜大紀元時報香港｜獨立敢言的良心媒體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4090238" y="2674425"/>
            <a:ext cx="1532800" cy="2050775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20"/>
          <p:cNvSpPr txBox="1">
            <a:spLocks noGrp="1"/>
          </p:cNvSpPr>
          <p:nvPr>
            <p:ph type="body" idx="1"/>
          </p:nvPr>
        </p:nvSpPr>
        <p:spPr>
          <a:xfrm>
            <a:off x="737700" y="1015525"/>
            <a:ext cx="7505700" cy="343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sz="200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3" name="群組 2"/>
          <p:cNvGrpSpPr/>
          <p:nvPr/>
        </p:nvGrpSpPr>
        <p:grpSpPr>
          <a:xfrm>
            <a:off x="5381400" y="1458575"/>
            <a:ext cx="2649300" cy="2352900"/>
            <a:chOff x="5381400" y="1458575"/>
            <a:chExt cx="2649300" cy="2352900"/>
          </a:xfrm>
        </p:grpSpPr>
        <p:sp>
          <p:nvSpPr>
            <p:cNvPr id="234" name="Google Shape;234;p20"/>
            <p:cNvSpPr/>
            <p:nvPr/>
          </p:nvSpPr>
          <p:spPr>
            <a:xfrm>
              <a:off x="5381400" y="1458575"/>
              <a:ext cx="2649300" cy="2352900"/>
            </a:xfrm>
            <a:prstGeom prst="heart">
              <a:avLst/>
            </a:prstGeom>
            <a:solidFill>
              <a:srgbClr val="E6B8AF"/>
            </a:solidFill>
            <a:ln w="9525" cap="flat" cmpd="sng">
              <a:solidFill>
                <a:srgbClr val="E6B8A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20"/>
            <p:cNvSpPr txBox="1"/>
            <p:nvPr/>
          </p:nvSpPr>
          <p:spPr>
            <a:xfrm>
              <a:off x="5759550" y="2110050"/>
              <a:ext cx="1893000" cy="923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HK" sz="2000" dirty="0"/>
                <a:t>憂民：</a:t>
              </a:r>
              <a:endParaRPr sz="2000" dirty="0"/>
            </a:p>
            <a:p>
              <a:pPr marL="0" lvl="0" indent="0" algn="ctr" rtl="0">
                <a:lnSpc>
                  <a:spcPct val="115000"/>
                </a:lnSpc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zh-HK" sz="2000" dirty="0"/>
                <a:t>爲民奔走</a:t>
              </a:r>
              <a:endParaRPr dirty="0"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grpSp>
        <p:nvGrpSpPr>
          <p:cNvPr id="2" name="群組 1"/>
          <p:cNvGrpSpPr/>
          <p:nvPr/>
        </p:nvGrpSpPr>
        <p:grpSpPr>
          <a:xfrm>
            <a:off x="1305550" y="1456525"/>
            <a:ext cx="2830800" cy="2519400"/>
            <a:chOff x="1305550" y="1456525"/>
            <a:chExt cx="2830800" cy="2519400"/>
          </a:xfrm>
        </p:grpSpPr>
        <p:sp>
          <p:nvSpPr>
            <p:cNvPr id="233" name="Google Shape;233;p20"/>
            <p:cNvSpPr/>
            <p:nvPr/>
          </p:nvSpPr>
          <p:spPr>
            <a:xfrm>
              <a:off x="1305550" y="1456525"/>
              <a:ext cx="2830800" cy="2519400"/>
            </a:xfrm>
            <a:prstGeom prst="heart">
              <a:avLst/>
            </a:prstGeom>
            <a:solidFill>
              <a:srgbClr val="E6B8AF"/>
            </a:solidFill>
            <a:ln w="9525" cap="flat" cmpd="sng">
              <a:solidFill>
                <a:srgbClr val="E6B8A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20"/>
            <p:cNvSpPr txBox="1"/>
            <p:nvPr/>
          </p:nvSpPr>
          <p:spPr>
            <a:xfrm>
              <a:off x="1733675" y="2035675"/>
              <a:ext cx="2087400" cy="1693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HK" sz="2000" dirty="0"/>
                <a:t>憂國：</a:t>
              </a:r>
              <a:endParaRPr sz="2000" dirty="0"/>
            </a:p>
            <a:p>
              <a:pPr marL="0" lvl="0" indent="0" algn="ctr" rtl="0">
                <a:lnSpc>
                  <a:spcPct val="115000"/>
                </a:lnSpc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zh-HK" sz="2000" dirty="0"/>
                <a:t> 捨身以諫楚王</a:t>
              </a:r>
              <a:endParaRPr sz="2000" dirty="0"/>
            </a:p>
            <a:p>
              <a:pPr marL="0" lvl="0" indent="0" algn="ctr" rtl="0">
                <a:lnSpc>
                  <a:spcPct val="115000"/>
                </a:lnSpc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zh-HK" sz="2000" dirty="0"/>
                <a:t> 默默處理邦交</a:t>
              </a:r>
              <a:endParaRPr sz="2000" dirty="0"/>
            </a:p>
            <a:p>
              <a:pPr marL="0" lvl="0" indent="0" algn="l" rtl="0">
                <a:spcBef>
                  <a:spcPts val="600"/>
                </a:spcBef>
                <a:spcAft>
                  <a:spcPts val="0"/>
                </a:spcAft>
                <a:buNone/>
              </a:pPr>
              <a:endParaRPr dirty="0"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sp>
        <p:nvSpPr>
          <p:cNvPr id="237" name="Google Shape;237;p20"/>
          <p:cNvSpPr txBox="1"/>
          <p:nvPr/>
        </p:nvSpPr>
        <p:spPr>
          <a:xfrm>
            <a:off x="819150" y="326375"/>
            <a:ext cx="7505700" cy="134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HK" sz="3000" b="1" dirty="0">
                <a:solidFill>
                  <a:schemeClr val="dk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新細明體" panose="02020500000000000000" charset="-120"/>
                <a:sym typeface="新細明體" panose="02020500000000000000" charset="-120"/>
              </a:rPr>
              <a:t>憂國憂民</a:t>
            </a:r>
            <a:endParaRPr sz="3000" b="1" dirty="0">
              <a:latin typeface="微軟正黑體" panose="020B0604030504040204" pitchFamily="34" charset="-120"/>
              <a:ea typeface="微軟正黑體" panose="020B0604030504040204" pitchFamily="34" charset="-120"/>
              <a:cs typeface="新細明體" panose="02020500000000000000" charset="-120"/>
              <a:sym typeface="新細明體" panose="02020500000000000000" charset="-120"/>
            </a:endParaRPr>
          </a:p>
        </p:txBody>
      </p:sp>
      <p:cxnSp>
        <p:nvCxnSpPr>
          <p:cNvPr id="238" name="Google Shape;238;p20"/>
          <p:cNvCxnSpPr>
            <a:stCxn id="237" idx="1"/>
          </p:cNvCxnSpPr>
          <p:nvPr/>
        </p:nvCxnSpPr>
        <p:spPr>
          <a:xfrm>
            <a:off x="819150" y="998975"/>
            <a:ext cx="7505700" cy="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39" name="Google Shape;239;p20"/>
          <p:cNvPicPr preferRelativeResize="0"/>
          <p:nvPr/>
        </p:nvPicPr>
        <p:blipFill rotWithShape="1">
          <a:blip r:embed="rId4"/>
          <a:srcRect b="52410"/>
          <a:stretch>
            <a:fillRect/>
          </a:stretch>
        </p:blipFill>
        <p:spPr>
          <a:xfrm>
            <a:off x="344975" y="367439"/>
            <a:ext cx="298050" cy="3458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20"/>
          <p:cNvPicPr preferRelativeResize="0"/>
          <p:nvPr/>
        </p:nvPicPr>
        <p:blipFill rotWithShape="1">
          <a:blip r:embed="rId4"/>
          <a:srcRect t="56604"/>
          <a:stretch>
            <a:fillRect/>
          </a:stretch>
        </p:blipFill>
        <p:spPr>
          <a:xfrm>
            <a:off x="344975" y="713314"/>
            <a:ext cx="298050" cy="3154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6344" y="284697"/>
            <a:ext cx="1536806" cy="19715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B0F00"/>
        </a:solidFill>
        <a:effectLst/>
      </p:bgPr>
    </p:bg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1"/>
          <p:cNvSpPr txBox="1">
            <a:spLocks noGrp="1"/>
          </p:cNvSpPr>
          <p:nvPr>
            <p:ph type="body" idx="1"/>
          </p:nvPr>
        </p:nvSpPr>
        <p:spPr>
          <a:xfrm>
            <a:off x="530679" y="1088550"/>
            <a:ext cx="4604657" cy="325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indent="-346710">
              <a:lnSpc>
                <a:spcPct val="114000"/>
              </a:lnSpc>
              <a:spcAft>
                <a:spcPts val="400"/>
              </a:spcAft>
              <a:buClr>
                <a:srgbClr val="000000"/>
              </a:buClr>
              <a:buSzPct val="100000"/>
              <a:buFont typeface="Arial" panose="020B0604020202020204"/>
              <a:buChar char="❏"/>
            </a:pPr>
            <a:r>
              <a:rPr lang="zh-HK" altLang="en-US" sz="180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請求楚王施行合縱之策。</a:t>
            </a:r>
            <a:endParaRPr sz="1800" dirty="0">
              <a:solidFill>
                <a:srgbClr val="000000"/>
              </a:solidFill>
              <a:latin typeface="Arial" panose="020B0604020202020204"/>
              <a:cs typeface="Arial" panose="020B0604020202020204"/>
              <a:sym typeface="Arial" panose="020B0604020202020204"/>
            </a:endParaRPr>
          </a:p>
          <a:p>
            <a:pPr indent="-346710">
              <a:lnSpc>
                <a:spcPct val="114000"/>
              </a:lnSpc>
              <a:spcAft>
                <a:spcPts val="400"/>
              </a:spcAft>
              <a:buClr>
                <a:srgbClr val="000000"/>
              </a:buClr>
              <a:buSzPct val="100000"/>
              <a:buFont typeface="Arial" panose="020B0604020202020204"/>
              <a:buChar char="❏"/>
            </a:pPr>
            <a:r>
              <a:rPr lang="zh-HK" altLang="en-US" sz="180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得罪傳統貴族，遠貶他方。</a:t>
            </a:r>
            <a:endParaRPr sz="1800" dirty="0">
              <a:solidFill>
                <a:srgbClr val="000000"/>
              </a:solidFill>
              <a:latin typeface="Arial" panose="020B0604020202020204"/>
              <a:cs typeface="Arial" panose="020B0604020202020204"/>
              <a:sym typeface="Arial" panose="020B0604020202020204"/>
            </a:endParaRPr>
          </a:p>
          <a:p>
            <a:pPr indent="-346710">
              <a:lnSpc>
                <a:spcPct val="114000"/>
              </a:lnSpc>
              <a:spcAft>
                <a:spcPts val="400"/>
              </a:spcAft>
              <a:buClr>
                <a:srgbClr val="000000"/>
              </a:buClr>
              <a:buSzPct val="100000"/>
              <a:buFont typeface="Arial" panose="020B0604020202020204"/>
              <a:buChar char="❏"/>
            </a:pPr>
            <a:r>
              <a:rPr lang="zh-HK" altLang="en-US" sz="180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初次被貶：楚懷王統治中期（秦國：秦惠文王在位，約公元前</a:t>
            </a:r>
            <a:r>
              <a:rPr lang="en-US" altLang="zh-HK" sz="180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320-310</a:t>
            </a:r>
            <a:r>
              <a:rPr lang="zh-HK" altLang="en-US" sz="180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年，孫作雲，</a:t>
            </a:r>
            <a:r>
              <a:rPr lang="en-US" altLang="zh-HK" sz="180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《</a:t>
            </a:r>
            <a:r>
              <a:rPr lang="zh-HK" altLang="en-US" sz="180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屈原的放逐問題</a:t>
            </a:r>
            <a:r>
              <a:rPr lang="en-US" altLang="zh-HK" sz="180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》</a:t>
            </a:r>
            <a:r>
              <a:rPr lang="zh-HK" altLang="en-US" sz="180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，</a:t>
            </a:r>
            <a:r>
              <a:rPr lang="en-US" altLang="zh-HK" sz="180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1961</a:t>
            </a:r>
            <a:r>
              <a:rPr lang="zh-HK" altLang="en-US" sz="180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年</a:t>
            </a:r>
            <a:r>
              <a:rPr lang="en-US" altLang="zh-HK" sz="180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11</a:t>
            </a:r>
            <a:r>
              <a:rPr lang="zh-HK" altLang="en-US" sz="180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月）</a:t>
            </a:r>
            <a:endParaRPr lang="en-US" altLang="zh-HK" sz="1800" dirty="0">
              <a:solidFill>
                <a:srgbClr val="000000"/>
              </a:solidFill>
              <a:latin typeface="Arial" panose="020B0604020202020204"/>
              <a:cs typeface="Arial" panose="020B0604020202020204"/>
              <a:sym typeface="Arial" panose="020B0604020202020204"/>
            </a:endParaRPr>
          </a:p>
          <a:p>
            <a:pPr indent="-346710">
              <a:lnSpc>
                <a:spcPct val="114000"/>
              </a:lnSpc>
              <a:spcAft>
                <a:spcPts val="400"/>
              </a:spcAft>
              <a:buClr>
                <a:srgbClr val="000000"/>
              </a:buClr>
              <a:buSzPct val="100000"/>
              <a:buFont typeface="Arial" panose="020B0604020202020204"/>
              <a:buChar char="❏"/>
            </a:pPr>
            <a:r>
              <a:rPr lang="zh-HK" altLang="en-US" sz="180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因被貶而了解實況，努力讓楚王施正確之策</a:t>
            </a:r>
            <a:endParaRPr lang="en-US" altLang="zh-HK" sz="1800" dirty="0">
              <a:solidFill>
                <a:srgbClr val="000000"/>
              </a:solidFill>
              <a:latin typeface="Arial" panose="020B0604020202020204"/>
              <a:cs typeface="Arial" panose="020B0604020202020204"/>
              <a:sym typeface="Arial" panose="020B0604020202020204"/>
            </a:endParaRPr>
          </a:p>
          <a:p>
            <a:pPr indent="-346710">
              <a:lnSpc>
                <a:spcPct val="114000"/>
              </a:lnSpc>
              <a:spcAft>
                <a:spcPts val="400"/>
              </a:spcAft>
              <a:buClr>
                <a:srgbClr val="000000"/>
              </a:buClr>
              <a:buSzPct val="100000"/>
              <a:buFont typeface="Arial" panose="020B0604020202020204"/>
              <a:buChar char="❏"/>
            </a:pPr>
            <a:r>
              <a:rPr lang="zh-HK" altLang="en-US" sz="180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捨身為國，不惜流放</a:t>
            </a:r>
            <a:endParaRPr sz="1800" dirty="0">
              <a:solidFill>
                <a:srgbClr val="000000"/>
              </a:solidFill>
              <a:latin typeface="Arial" panose="020B0604020202020204"/>
              <a:cs typeface="Arial" panose="020B0604020202020204"/>
              <a:sym typeface="Arial" panose="020B0604020202020204"/>
            </a:endParaRPr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SzPts val="1018"/>
              <a:buNone/>
            </a:pPr>
            <a:endParaRPr sz="1200" dirty="0"/>
          </a:p>
        </p:txBody>
      </p:sp>
      <p:pic>
        <p:nvPicPr>
          <p:cNvPr id="247" name="Google Shape;247;p21" descr="alliance 與「合縱聯盟」或「合作聯繫」及「協約」、「聯盟」、「同盟」等的轉換密碼| 方格子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5275150" y="1186900"/>
            <a:ext cx="3507350" cy="3153350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21"/>
          <p:cNvSpPr txBox="1"/>
          <p:nvPr/>
        </p:nvSpPr>
        <p:spPr>
          <a:xfrm>
            <a:off x="819150" y="326375"/>
            <a:ext cx="7505700" cy="134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HK" sz="3000" b="1" dirty="0">
                <a:solidFill>
                  <a:schemeClr val="dk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新細明體" panose="02020500000000000000" charset="-120"/>
                <a:sym typeface="新細明體" panose="02020500000000000000" charset="-120"/>
              </a:rPr>
              <a:t>憂國</a:t>
            </a:r>
            <a:endParaRPr sz="3000" b="1" dirty="0">
              <a:latin typeface="微軟正黑體" panose="020B0604030504040204" pitchFamily="34" charset="-120"/>
              <a:ea typeface="微軟正黑體" panose="020B0604030504040204" pitchFamily="34" charset="-120"/>
              <a:cs typeface="新細明體" panose="02020500000000000000" charset="-120"/>
              <a:sym typeface="新細明體" panose="02020500000000000000" charset="-120"/>
            </a:endParaRPr>
          </a:p>
        </p:txBody>
      </p:sp>
      <p:cxnSp>
        <p:nvCxnSpPr>
          <p:cNvPr id="249" name="Google Shape;249;p21"/>
          <p:cNvCxnSpPr>
            <a:stCxn id="248" idx="1"/>
          </p:cNvCxnSpPr>
          <p:nvPr/>
        </p:nvCxnSpPr>
        <p:spPr>
          <a:xfrm>
            <a:off x="819150" y="998975"/>
            <a:ext cx="7505700" cy="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50" name="Google Shape;250;p21"/>
          <p:cNvPicPr preferRelativeResize="0"/>
          <p:nvPr/>
        </p:nvPicPr>
        <p:blipFill rotWithShape="1">
          <a:blip r:embed="rId4"/>
          <a:srcRect b="52410"/>
          <a:stretch>
            <a:fillRect/>
          </a:stretch>
        </p:blipFill>
        <p:spPr>
          <a:xfrm>
            <a:off x="344975" y="367439"/>
            <a:ext cx="298050" cy="3458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21"/>
          <p:cNvPicPr preferRelativeResize="0"/>
          <p:nvPr/>
        </p:nvPicPr>
        <p:blipFill rotWithShape="1">
          <a:blip r:embed="rId4"/>
          <a:srcRect t="56604"/>
          <a:stretch>
            <a:fillRect/>
          </a:stretch>
        </p:blipFill>
        <p:spPr>
          <a:xfrm>
            <a:off x="344975" y="713314"/>
            <a:ext cx="298050" cy="315411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6344" y="284697"/>
            <a:ext cx="1536806" cy="19715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B0F00"/>
        </a:solidFill>
        <a:effectLst/>
      </p:bgPr>
    </p:bg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2"/>
          <p:cNvSpPr txBox="1">
            <a:spLocks noGrp="1"/>
          </p:cNvSpPr>
          <p:nvPr>
            <p:ph type="body" idx="1"/>
          </p:nvPr>
        </p:nvSpPr>
        <p:spPr>
          <a:xfrm>
            <a:off x="416379" y="1006124"/>
            <a:ext cx="5329071" cy="361258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0000" lnSpcReduction="20000"/>
          </a:bodyPr>
          <a:lstStyle/>
          <a:p>
            <a:pPr marL="457200" lvl="0" indent="-346710" algn="l" rtl="0">
              <a:lnSpc>
                <a:spcPct val="134000"/>
              </a:lnSpc>
              <a:spcBef>
                <a:spcPts val="1200"/>
              </a:spcBef>
              <a:spcAft>
                <a:spcPts val="400"/>
              </a:spcAft>
              <a:buClr>
                <a:srgbClr val="000000"/>
              </a:buClr>
              <a:buSzPct val="100000"/>
              <a:buFont typeface="Arial" panose="020B0604020202020204"/>
              <a:buChar char="❏"/>
            </a:pPr>
            <a:r>
              <a:rPr lang="zh-HK" altLang="en-US" sz="260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楚王痛失漢中、蜀地，於是把屈原召回楚都。</a:t>
            </a:r>
            <a:endParaRPr sz="2600" dirty="0">
              <a:solidFill>
                <a:srgbClr val="000000"/>
              </a:solidFill>
              <a:latin typeface="Arial" panose="020B0604020202020204"/>
              <a:cs typeface="Arial" panose="020B0604020202020204"/>
              <a:sym typeface="Arial" panose="020B0604020202020204"/>
            </a:endParaRPr>
          </a:p>
          <a:p>
            <a:pPr marL="457200" lvl="0" indent="-346710" algn="l" rtl="0">
              <a:lnSpc>
                <a:spcPct val="134000"/>
              </a:lnSpc>
              <a:spcBef>
                <a:spcPts val="0"/>
              </a:spcBef>
              <a:spcAft>
                <a:spcPts val="400"/>
              </a:spcAft>
              <a:buClr>
                <a:srgbClr val="000000"/>
              </a:buClr>
              <a:buSzPct val="100000"/>
              <a:buFont typeface="Arial" panose="020B0604020202020204"/>
              <a:buChar char="❏"/>
            </a:pPr>
            <a:r>
              <a:rPr lang="zh-HK" altLang="en-US" sz="260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可惜懷王不聼屈原之諫，在武關被秦人所囚。（</a:t>
            </a:r>
            <a:r>
              <a:rPr lang="en-US" altLang="zh-HK" sz="260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《</a:t>
            </a:r>
            <a:r>
              <a:rPr lang="zh-HK" altLang="en-US" sz="260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戰國策。秦策</a:t>
            </a:r>
            <a:r>
              <a:rPr lang="en-US" altLang="zh-HK" sz="260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》</a:t>
            </a:r>
            <a:r>
              <a:rPr lang="zh-HK" altLang="en-US" sz="260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）</a:t>
            </a:r>
            <a:endParaRPr sz="2600" dirty="0">
              <a:solidFill>
                <a:srgbClr val="000000"/>
              </a:solidFill>
              <a:latin typeface="Arial" panose="020B0604020202020204"/>
              <a:cs typeface="Arial" panose="020B0604020202020204"/>
              <a:sym typeface="Arial" panose="020B0604020202020204"/>
            </a:endParaRPr>
          </a:p>
          <a:p>
            <a:pPr marL="457200" lvl="0" indent="-346710" algn="l" rtl="0">
              <a:lnSpc>
                <a:spcPct val="134000"/>
              </a:lnSpc>
              <a:spcBef>
                <a:spcPts val="0"/>
              </a:spcBef>
              <a:spcAft>
                <a:spcPts val="400"/>
              </a:spcAft>
              <a:buClr>
                <a:srgbClr val="000000"/>
              </a:buClr>
              <a:buSzPct val="100000"/>
              <a:buFont typeface="Arial" panose="020B0604020202020204"/>
              <a:buChar char="❏"/>
            </a:pPr>
            <a:r>
              <a:rPr lang="zh-HK" altLang="en-US" sz="260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屈原的主張，向被賣國的傳統貴族所忌憚，導致一貶再貶，他目睹楚都被破，自沉而死。（</a:t>
            </a:r>
            <a:r>
              <a:rPr lang="en-US" altLang="zh-HK" sz="260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《</a:t>
            </a:r>
            <a:r>
              <a:rPr lang="zh-HK" altLang="en-US" sz="260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越絕書</a:t>
            </a:r>
            <a:r>
              <a:rPr lang="en-US" altLang="zh-HK" sz="260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》</a:t>
            </a:r>
            <a:r>
              <a:rPr lang="zh-HK" altLang="en-US" sz="260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）。</a:t>
            </a:r>
            <a:endParaRPr sz="2600" dirty="0">
              <a:solidFill>
                <a:srgbClr val="000000"/>
              </a:solidFill>
              <a:latin typeface="Arial" panose="020B0604020202020204"/>
              <a:cs typeface="Arial" panose="020B0604020202020204"/>
              <a:sym typeface="Arial" panose="020B0604020202020204"/>
            </a:endParaRPr>
          </a:p>
          <a:p>
            <a:pPr marL="457200" lvl="0" indent="-346710" algn="l" rtl="0">
              <a:lnSpc>
                <a:spcPct val="134000"/>
              </a:lnSpc>
              <a:spcBef>
                <a:spcPts val="0"/>
              </a:spcBef>
              <a:spcAft>
                <a:spcPts val="400"/>
              </a:spcAft>
              <a:buClr>
                <a:srgbClr val="000000"/>
              </a:buClr>
              <a:buSzPct val="100000"/>
              <a:buFont typeface="Arial" panose="020B0604020202020204"/>
              <a:buChar char="❏"/>
            </a:pPr>
            <a:r>
              <a:rPr lang="zh-HK" altLang="en-US" sz="260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屈子：亦餘心之所善兮，雖九死其猶未悔。（</a:t>
            </a:r>
            <a:r>
              <a:rPr lang="en-US" altLang="zh-HK" sz="260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《</a:t>
            </a:r>
            <a:r>
              <a:rPr lang="zh-HK" altLang="en-US" sz="260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離騷</a:t>
            </a:r>
            <a:r>
              <a:rPr lang="en-US" altLang="zh-HK" sz="260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》</a:t>
            </a:r>
            <a:r>
              <a:rPr lang="zh-HK" altLang="en-US" sz="260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）</a:t>
            </a:r>
            <a:endParaRPr lang="en-US" altLang="zh-HK" sz="2600" dirty="0">
              <a:solidFill>
                <a:srgbClr val="000000"/>
              </a:solidFill>
              <a:latin typeface="Arial" panose="020B0604020202020204"/>
              <a:cs typeface="Arial" panose="020B0604020202020204"/>
              <a:sym typeface="Arial" panose="020B0604020202020204"/>
            </a:endParaRPr>
          </a:p>
          <a:p>
            <a:pPr marL="457200" lvl="0" indent="-346710" algn="l" rtl="0">
              <a:lnSpc>
                <a:spcPct val="134000"/>
              </a:lnSpc>
              <a:spcBef>
                <a:spcPts val="0"/>
              </a:spcBef>
              <a:spcAft>
                <a:spcPts val="400"/>
              </a:spcAft>
              <a:buClr>
                <a:srgbClr val="000000"/>
              </a:buClr>
              <a:buSzPct val="100000"/>
              <a:buFont typeface="Arial" panose="020B0604020202020204"/>
              <a:buChar char="❏"/>
            </a:pPr>
            <a:r>
              <a:rPr lang="zh-HK" altLang="en-US" sz="260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極心無二慮，盡忠不顧私</a:t>
            </a:r>
            <a:endParaRPr sz="2600" dirty="0">
              <a:solidFill>
                <a:srgbClr val="000000"/>
              </a:solidFill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2" name="群組 1"/>
          <p:cNvGrpSpPr/>
          <p:nvPr/>
        </p:nvGrpSpPr>
        <p:grpSpPr>
          <a:xfrm>
            <a:off x="5952150" y="1625950"/>
            <a:ext cx="2562225" cy="2252335"/>
            <a:chOff x="5952150" y="1625950"/>
            <a:chExt cx="2562225" cy="2252335"/>
          </a:xfrm>
        </p:grpSpPr>
        <p:pic>
          <p:nvPicPr>
            <p:cNvPr id="258" name="Google Shape;258;p22" descr="屈原投江的時候，攻占郢都的秦國為什麼沒能滅亡了楚國？ - 每日頭條"/>
            <p:cNvPicPr preferRelativeResize="0"/>
            <p:nvPr/>
          </p:nvPicPr>
          <p:blipFill>
            <a:blip r:embed="rId3"/>
            <a:stretch>
              <a:fillRect/>
            </a:stretch>
          </p:blipFill>
          <p:spPr>
            <a:xfrm>
              <a:off x="5952150" y="1625950"/>
              <a:ext cx="2562225" cy="1790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9" name="Google Shape;259;p22"/>
            <p:cNvSpPr txBox="1"/>
            <p:nvPr/>
          </p:nvSpPr>
          <p:spPr>
            <a:xfrm>
              <a:off x="6191483" y="3416650"/>
              <a:ext cx="2189722" cy="4616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HK" sz="1800" b="1" dirty="0"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屈原投汨羅江而死</a:t>
              </a:r>
              <a:endParaRPr sz="1800" b="1" dirty="0"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sp>
        <p:nvSpPr>
          <p:cNvPr id="260" name="Google Shape;260;p22"/>
          <p:cNvSpPr txBox="1"/>
          <p:nvPr/>
        </p:nvSpPr>
        <p:spPr>
          <a:xfrm>
            <a:off x="819150" y="326375"/>
            <a:ext cx="7505700" cy="134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HK" sz="3000" b="1" dirty="0">
                <a:solidFill>
                  <a:schemeClr val="dk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新細明體" panose="02020500000000000000" charset="-120"/>
                <a:sym typeface="新細明體" panose="02020500000000000000" charset="-120"/>
              </a:rPr>
              <a:t>憂國</a:t>
            </a:r>
            <a:endParaRPr sz="3000" b="1" dirty="0">
              <a:latin typeface="微軟正黑體" panose="020B0604030504040204" pitchFamily="34" charset="-120"/>
              <a:ea typeface="微軟正黑體" panose="020B0604030504040204" pitchFamily="34" charset="-120"/>
              <a:cs typeface="新細明體" panose="02020500000000000000" charset="-120"/>
              <a:sym typeface="新細明體" panose="02020500000000000000" charset="-120"/>
            </a:endParaRPr>
          </a:p>
        </p:txBody>
      </p:sp>
      <p:cxnSp>
        <p:nvCxnSpPr>
          <p:cNvPr id="261" name="Google Shape;261;p22"/>
          <p:cNvCxnSpPr>
            <a:stCxn id="260" idx="1"/>
          </p:cNvCxnSpPr>
          <p:nvPr/>
        </p:nvCxnSpPr>
        <p:spPr>
          <a:xfrm>
            <a:off x="819150" y="998975"/>
            <a:ext cx="7505700" cy="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62" name="Google Shape;262;p22"/>
          <p:cNvPicPr preferRelativeResize="0"/>
          <p:nvPr/>
        </p:nvPicPr>
        <p:blipFill rotWithShape="1">
          <a:blip r:embed="rId4"/>
          <a:srcRect b="52410"/>
          <a:stretch>
            <a:fillRect/>
          </a:stretch>
        </p:blipFill>
        <p:spPr>
          <a:xfrm>
            <a:off x="344975" y="367439"/>
            <a:ext cx="298050" cy="3458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22"/>
          <p:cNvPicPr preferRelativeResize="0"/>
          <p:nvPr/>
        </p:nvPicPr>
        <p:blipFill rotWithShape="1">
          <a:blip r:embed="rId4"/>
          <a:srcRect t="56604"/>
          <a:stretch>
            <a:fillRect/>
          </a:stretch>
        </p:blipFill>
        <p:spPr>
          <a:xfrm>
            <a:off x="344975" y="713314"/>
            <a:ext cx="298050" cy="3154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6344" y="284697"/>
            <a:ext cx="1536806" cy="19715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B0F00"/>
        </a:solidFill>
        <a:effectLst/>
      </p:bgPr>
    </p:bg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23"/>
          <p:cNvSpPr txBox="1">
            <a:spLocks noGrp="1"/>
          </p:cNvSpPr>
          <p:nvPr>
            <p:ph type="body" idx="1"/>
          </p:nvPr>
        </p:nvSpPr>
        <p:spPr>
          <a:xfrm>
            <a:off x="819150" y="1024950"/>
            <a:ext cx="4851000" cy="341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5440" algn="l" rtl="0">
              <a:lnSpc>
                <a:spcPct val="114000"/>
              </a:lnSpc>
              <a:spcBef>
                <a:spcPts val="1200"/>
              </a:spcBef>
              <a:spcAft>
                <a:spcPts val="400"/>
              </a:spcAft>
              <a:buClr>
                <a:srgbClr val="000000"/>
              </a:buClr>
              <a:buSzPts val="1840"/>
              <a:buFont typeface="Arial" panose="020B0604020202020204"/>
              <a:buChar char="❏"/>
            </a:pPr>
            <a:r>
              <a:rPr lang="zh-HK" sz="184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他明白直接諫諍，會授敵以柄</a:t>
            </a:r>
            <a:endParaRPr sz="1840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457200" lvl="0" indent="-345440" algn="l" rtl="0">
              <a:lnSpc>
                <a:spcPct val="114000"/>
              </a:lnSpc>
              <a:spcBef>
                <a:spcPts val="0"/>
              </a:spcBef>
              <a:spcAft>
                <a:spcPts val="400"/>
              </a:spcAft>
              <a:buClr>
                <a:srgbClr val="000000"/>
              </a:buClr>
              <a:buSzPts val="1840"/>
              <a:buFont typeface="Arial" panose="020B0604020202020204"/>
              <a:buChar char="❏"/>
            </a:pPr>
            <a:r>
              <a:rPr lang="zh-HK" sz="184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於是他唯有寫詩明志</a:t>
            </a:r>
            <a:endParaRPr sz="1840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457200" lvl="0" indent="-345440" algn="l" rtl="0">
              <a:lnSpc>
                <a:spcPct val="114000"/>
              </a:lnSpc>
              <a:spcBef>
                <a:spcPts val="0"/>
              </a:spcBef>
              <a:spcAft>
                <a:spcPts val="400"/>
              </a:spcAft>
              <a:buClr>
                <a:srgbClr val="000000"/>
              </a:buClr>
              <a:buSzPts val="1840"/>
              <a:buFont typeface="Arial" panose="020B0604020202020204"/>
              <a:buChar char="❏"/>
            </a:pPr>
            <a:r>
              <a:rPr lang="zh-HK" sz="184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例如：怨靈脩之浩蕩兮，終不察夫民心。（勸諫楚王體察民意，語出《離騷》）</a:t>
            </a:r>
            <a:endParaRPr sz="1840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457200" lvl="0" indent="-345440" algn="l" rtl="0">
              <a:lnSpc>
                <a:spcPct val="114000"/>
              </a:lnSpc>
              <a:spcBef>
                <a:spcPts val="0"/>
              </a:spcBef>
              <a:spcAft>
                <a:spcPts val="400"/>
              </a:spcAft>
              <a:buClr>
                <a:srgbClr val="000000"/>
              </a:buClr>
              <a:buSzPts val="1840"/>
              <a:buFont typeface="Arial" panose="020B0604020202020204"/>
              <a:buChar char="❏"/>
            </a:pPr>
            <a:r>
              <a:rPr lang="zh-HK" sz="184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荃不查餘之中情兮，反信讒而齌怒。</a:t>
            </a:r>
            <a:br>
              <a:rPr lang="en-US" altLang="zh-HK" sz="184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</a:br>
            <a:r>
              <a:rPr lang="zh-HK" sz="184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（要求楚王察實情、知真相而用忠臣，語出《離騷》）</a:t>
            </a:r>
            <a:endParaRPr lang="en-US" altLang="zh-HK" sz="1840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457200" lvl="0" indent="-345440" algn="l" rtl="0">
              <a:lnSpc>
                <a:spcPct val="114000"/>
              </a:lnSpc>
              <a:spcBef>
                <a:spcPts val="0"/>
              </a:spcBef>
              <a:spcAft>
                <a:spcPts val="400"/>
              </a:spcAft>
              <a:buClr>
                <a:srgbClr val="000000"/>
              </a:buClr>
              <a:buSzPts val="1840"/>
              <a:buFont typeface="Arial" panose="020B0604020202020204"/>
              <a:buChar char="❏"/>
            </a:pPr>
            <a:r>
              <a:rPr lang="zh-HK" sz="184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進不隱其謀，退不顧其命</a:t>
            </a:r>
            <a:endParaRPr sz="1840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SzPts val="935"/>
              <a:buNone/>
            </a:pPr>
            <a:endParaRPr sz="1105" dirty="0"/>
          </a:p>
        </p:txBody>
      </p:sp>
      <p:pic>
        <p:nvPicPr>
          <p:cNvPr id="270" name="Google Shape;270;p23" descr="離騷- 维基百科，自由的百科全书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6369150" y="1437750"/>
            <a:ext cx="1966400" cy="2268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72" name="Google Shape;272;p23"/>
          <p:cNvCxnSpPr/>
          <p:nvPr/>
        </p:nvCxnSpPr>
        <p:spPr>
          <a:xfrm>
            <a:off x="819150" y="998975"/>
            <a:ext cx="7505700" cy="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73" name="Google Shape;273;p23"/>
          <p:cNvPicPr preferRelativeResize="0"/>
          <p:nvPr/>
        </p:nvPicPr>
        <p:blipFill rotWithShape="1">
          <a:blip r:embed="rId4"/>
          <a:srcRect b="52410"/>
          <a:stretch>
            <a:fillRect/>
          </a:stretch>
        </p:blipFill>
        <p:spPr>
          <a:xfrm>
            <a:off x="344975" y="367439"/>
            <a:ext cx="298050" cy="3458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23"/>
          <p:cNvPicPr preferRelativeResize="0"/>
          <p:nvPr/>
        </p:nvPicPr>
        <p:blipFill rotWithShape="1">
          <a:blip r:embed="rId4"/>
          <a:srcRect t="56604"/>
          <a:stretch>
            <a:fillRect/>
          </a:stretch>
        </p:blipFill>
        <p:spPr>
          <a:xfrm>
            <a:off x="344975" y="713314"/>
            <a:ext cx="298050" cy="315411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6344" y="284697"/>
            <a:ext cx="1536806" cy="197153"/>
          </a:xfrm>
          <a:prstGeom prst="rect">
            <a:avLst/>
          </a:prstGeom>
        </p:spPr>
      </p:pic>
      <p:sp>
        <p:nvSpPr>
          <p:cNvPr id="10" name="Google Shape;260;p22"/>
          <p:cNvSpPr txBox="1"/>
          <p:nvPr/>
        </p:nvSpPr>
        <p:spPr>
          <a:xfrm>
            <a:off x="819150" y="326375"/>
            <a:ext cx="7505700" cy="134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HK" sz="3000" b="1" dirty="0">
                <a:solidFill>
                  <a:schemeClr val="dk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新細明體" panose="02020500000000000000" charset="-120"/>
                <a:sym typeface="新細明體" panose="02020500000000000000" charset="-120"/>
              </a:rPr>
              <a:t>憂國</a:t>
            </a:r>
            <a:endParaRPr sz="3000" b="1" dirty="0">
              <a:latin typeface="微軟正黑體" panose="020B0604030504040204" pitchFamily="34" charset="-120"/>
              <a:ea typeface="微軟正黑體" panose="020B0604030504040204" pitchFamily="34" charset="-120"/>
              <a:cs typeface="新細明體" panose="02020500000000000000" charset="-120"/>
              <a:sym typeface="新細明體" panose="02020500000000000000" charset="-12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B0F00"/>
        </a:solidFill>
        <a:effectLst/>
      </p:bgPr>
    </p:bg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24"/>
          <p:cNvSpPr txBox="1">
            <a:spLocks noGrp="1"/>
          </p:cNvSpPr>
          <p:nvPr>
            <p:ph type="body" idx="1"/>
          </p:nvPr>
        </p:nvSpPr>
        <p:spPr>
          <a:xfrm>
            <a:off x="480625" y="961000"/>
            <a:ext cx="4827300" cy="347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6710" algn="l" rtl="0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q"/>
            </a:pPr>
            <a:r>
              <a:rPr lang="zh-HK" sz="24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屈原認爲，楚齊之間維持良好關係，方爲安穩之本。</a:t>
            </a:r>
            <a:endParaRPr sz="2400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457200" lvl="0" indent="-34671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q"/>
            </a:pPr>
            <a:r>
              <a:rPr lang="zh-HK" sz="24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因此在被排斥以後，他主理楚齊邦交。</a:t>
            </a:r>
            <a:endParaRPr sz="2400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457200" lvl="0" indent="-34671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q"/>
            </a:pPr>
            <a:r>
              <a:rPr lang="zh-HK" sz="24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雖被抹去有關主理外交的記載，但因憂國而挺身而出，確實讓楚國獲益不淺，力促後方安穩。</a:t>
            </a:r>
            <a:endParaRPr sz="2400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dirty="0"/>
          </a:p>
        </p:txBody>
      </p:sp>
      <p:pic>
        <p:nvPicPr>
          <p:cNvPr id="281" name="Google Shape;281;p24" descr="為什麼戰國七雄之後再無韓國？_孟力説歷史- MdEditor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5260900" y="1439313"/>
            <a:ext cx="3481875" cy="2520374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24"/>
          <p:cNvSpPr/>
          <p:nvPr/>
        </p:nvSpPr>
        <p:spPr>
          <a:xfrm rot="947610">
            <a:off x="7277986" y="1973940"/>
            <a:ext cx="761653" cy="1918289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84" name="Google Shape;284;p24"/>
          <p:cNvCxnSpPr/>
          <p:nvPr/>
        </p:nvCxnSpPr>
        <p:spPr>
          <a:xfrm>
            <a:off x="819150" y="998975"/>
            <a:ext cx="7505700" cy="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85" name="Google Shape;285;p24"/>
          <p:cNvPicPr preferRelativeResize="0"/>
          <p:nvPr/>
        </p:nvPicPr>
        <p:blipFill rotWithShape="1">
          <a:blip r:embed="rId4"/>
          <a:srcRect b="52410"/>
          <a:stretch>
            <a:fillRect/>
          </a:stretch>
        </p:blipFill>
        <p:spPr>
          <a:xfrm>
            <a:off x="344975" y="367439"/>
            <a:ext cx="298050" cy="3458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24"/>
          <p:cNvPicPr preferRelativeResize="0"/>
          <p:nvPr/>
        </p:nvPicPr>
        <p:blipFill rotWithShape="1">
          <a:blip r:embed="rId4"/>
          <a:srcRect t="56604"/>
          <a:stretch>
            <a:fillRect/>
          </a:stretch>
        </p:blipFill>
        <p:spPr>
          <a:xfrm>
            <a:off x="344975" y="713314"/>
            <a:ext cx="298050" cy="3154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6344" y="284697"/>
            <a:ext cx="1536806" cy="197153"/>
          </a:xfrm>
          <a:prstGeom prst="rect">
            <a:avLst/>
          </a:prstGeom>
        </p:spPr>
      </p:pic>
      <p:sp>
        <p:nvSpPr>
          <p:cNvPr id="11" name="Google Shape;260;p22"/>
          <p:cNvSpPr txBox="1"/>
          <p:nvPr/>
        </p:nvSpPr>
        <p:spPr>
          <a:xfrm>
            <a:off x="819150" y="326375"/>
            <a:ext cx="7505700" cy="134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HK" sz="3000" b="1" dirty="0">
                <a:solidFill>
                  <a:schemeClr val="dk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新細明體" panose="02020500000000000000" charset="-120"/>
                <a:sym typeface="新細明體" panose="02020500000000000000" charset="-120"/>
              </a:rPr>
              <a:t>憂國</a:t>
            </a:r>
            <a:endParaRPr sz="3000" b="1" dirty="0">
              <a:latin typeface="微軟正黑體" panose="020B0604030504040204" pitchFamily="34" charset="-120"/>
              <a:ea typeface="微軟正黑體" panose="020B0604030504040204" pitchFamily="34" charset="-120"/>
              <a:cs typeface="新細明體" panose="02020500000000000000" charset="-120"/>
              <a:sym typeface="新細明體" panose="02020500000000000000" charset="-12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B0F00"/>
        </a:solidFill>
        <a:effectLst/>
      </p:bgPr>
    </p:bg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25"/>
          <p:cNvSpPr/>
          <p:nvPr/>
        </p:nvSpPr>
        <p:spPr>
          <a:xfrm>
            <a:off x="498375" y="2896149"/>
            <a:ext cx="3648300" cy="1879909"/>
          </a:xfrm>
          <a:prstGeom prst="rect">
            <a:avLst/>
          </a:prstGeom>
          <a:solidFill>
            <a:srgbClr val="E6B8A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" name="Google Shape;292;p25"/>
          <p:cNvSpPr txBox="1">
            <a:spLocks noGrp="1"/>
          </p:cNvSpPr>
          <p:nvPr>
            <p:ph type="body" idx="1"/>
          </p:nvPr>
        </p:nvSpPr>
        <p:spPr>
          <a:xfrm>
            <a:off x="819150" y="1006125"/>
            <a:ext cx="7505700" cy="343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55600" algn="l" rtl="0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/>
              <a:buChar char="❏"/>
            </a:pPr>
            <a:r>
              <a:rPr lang="zh-HK" sz="20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楚國傳統：重民（「夫君國者，將之民與處；民實瘠矣，君安得肥？」，出《國語。楚語上》。）</a:t>
            </a:r>
            <a:endParaRPr sz="2000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/>
              <a:buChar char="❏"/>
            </a:pPr>
            <a:r>
              <a:rPr lang="zh-HK" sz="20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楚宮利益平衡</a:t>
            </a:r>
            <a:r>
              <a:rPr lang="en-US" altLang="zh-HK" sz="20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zh-HK" sz="20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= 循貴族的主張</a:t>
            </a:r>
            <a:r>
              <a:rPr lang="en-US" altLang="zh-HK" sz="20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altLang="zh-HK" sz="20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 pitchFamily="2" charset="2"/>
              </a:rPr>
              <a:t></a:t>
            </a:r>
            <a:r>
              <a:rPr lang="zh-HK" sz="20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民生艱苦。</a:t>
            </a:r>
            <a:endParaRPr sz="2000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/>
              <a:buChar char="❏"/>
            </a:pPr>
            <a:r>
              <a:rPr lang="zh-HK" sz="20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屈原利用文筆 </a:t>
            </a:r>
            <a:r>
              <a:rPr lang="en-US" altLang="zh-HK" sz="20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 pitchFamily="2" charset="2"/>
              </a:rPr>
              <a:t></a:t>
            </a:r>
            <a:r>
              <a:rPr lang="zh-HK" sz="20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直指民間疾苦</a:t>
            </a:r>
            <a:endParaRPr sz="2000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457200" lvl="0" indent="0" algn="l" rtl="0">
              <a:spcBef>
                <a:spcPts val="1800"/>
              </a:spcBef>
              <a:spcAft>
                <a:spcPts val="0"/>
              </a:spcAft>
              <a:buNone/>
            </a:pPr>
            <a:endParaRPr sz="2400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400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400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dirty="0"/>
          </a:p>
        </p:txBody>
      </p:sp>
      <p:sp>
        <p:nvSpPr>
          <p:cNvPr id="294" name="Google Shape;294;p25"/>
          <p:cNvSpPr/>
          <p:nvPr/>
        </p:nvSpPr>
        <p:spPr>
          <a:xfrm>
            <a:off x="659300" y="3062980"/>
            <a:ext cx="3271200" cy="1507162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" name="Google Shape;295;p25"/>
          <p:cNvSpPr txBox="1"/>
          <p:nvPr/>
        </p:nvSpPr>
        <p:spPr>
          <a:xfrm>
            <a:off x="659130" y="3014218"/>
            <a:ext cx="3266000" cy="1689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HK" sz="1800" dirty="0"/>
              <a:t>青衣雲兮白霓裳</a:t>
            </a:r>
            <a:endParaRPr sz="1800" dirty="0"/>
          </a:p>
          <a:p>
            <a:pPr lvl="0" indent="0" algn="ctr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zh-HK" sz="1800" dirty="0"/>
              <a:t>舉長矢兮射天狼</a:t>
            </a:r>
            <a:endParaRPr sz="1800" dirty="0"/>
          </a:p>
          <a:p>
            <a:pPr marL="0" lvl="0" indent="0" algn="ctr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zh-HK" sz="1800" dirty="0"/>
              <a:t>《九歌。東君》</a:t>
            </a:r>
            <a:endParaRPr lang="en-US" altLang="zh-HK" sz="1800" dirty="0"/>
          </a:p>
          <a:p>
            <a:pPr marL="0" lvl="0" algn="ctr">
              <a:lnSpc>
                <a:spcPct val="115000"/>
              </a:lnSpc>
            </a:pPr>
            <a:r>
              <a:rPr lang="zh-HK" altLang="en-US" sz="1800" i="1" dirty="0">
                <a:sym typeface="Calibri" panose="020F0502020204030204"/>
              </a:rPr>
              <a:t>爲民除害</a:t>
            </a:r>
            <a:endParaRPr sz="1800" i="1" dirty="0">
              <a:sym typeface="Calibri" panose="020F0502020204030204"/>
            </a:endParaRPr>
          </a:p>
        </p:txBody>
      </p:sp>
      <p:grpSp>
        <p:nvGrpSpPr>
          <p:cNvPr id="2" name="群組 1"/>
          <p:cNvGrpSpPr/>
          <p:nvPr/>
        </p:nvGrpSpPr>
        <p:grpSpPr>
          <a:xfrm>
            <a:off x="4756417" y="2895318"/>
            <a:ext cx="3459300" cy="1879908"/>
            <a:chOff x="4936625" y="2548250"/>
            <a:chExt cx="3459300" cy="1879908"/>
          </a:xfrm>
        </p:grpSpPr>
        <p:sp>
          <p:nvSpPr>
            <p:cNvPr id="296" name="Google Shape;296;p25"/>
            <p:cNvSpPr/>
            <p:nvPr/>
          </p:nvSpPr>
          <p:spPr>
            <a:xfrm>
              <a:off x="4936625" y="2548250"/>
              <a:ext cx="3459300" cy="1879908"/>
            </a:xfrm>
            <a:prstGeom prst="rect">
              <a:avLst/>
            </a:prstGeom>
            <a:solidFill>
              <a:srgbClr val="E6B8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25"/>
            <p:cNvSpPr/>
            <p:nvPr/>
          </p:nvSpPr>
          <p:spPr>
            <a:xfrm>
              <a:off x="5126204" y="2736299"/>
              <a:ext cx="3093600" cy="1512849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25"/>
            <p:cNvSpPr txBox="1"/>
            <p:nvPr/>
          </p:nvSpPr>
          <p:spPr>
            <a:xfrm>
              <a:off x="4938184" y="2790318"/>
              <a:ext cx="3402900" cy="14588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indent="0" algn="ctr">
                <a:lnSpc>
                  <a:spcPct val="115000"/>
                </a:lnSpc>
                <a:buNone/>
                <a:defRPr sz="1800"/>
              </a:lvl1pPr>
            </a:lstStyle>
            <a:p>
              <a:r>
                <a:rPr lang="zh-HK" altLang="en-US" dirty="0"/>
                <a:t>長太息以掩涕兮</a:t>
              </a:r>
              <a:endParaRPr dirty="0"/>
            </a:p>
            <a:p>
              <a:r>
                <a:rPr lang="zh-HK" altLang="en-US" dirty="0"/>
                <a:t>哀民生之多艱</a:t>
              </a:r>
              <a:endParaRPr lang="en-US" altLang="zh-HK" dirty="0"/>
            </a:p>
            <a:p>
              <a:r>
                <a:rPr lang="en-US" altLang="zh-HK" dirty="0"/>
                <a:t>《</a:t>
              </a:r>
              <a:r>
                <a:rPr lang="zh-HK" altLang="en-US" dirty="0"/>
                <a:t>離騷</a:t>
              </a:r>
              <a:r>
                <a:rPr lang="en-US" altLang="zh-HK" dirty="0"/>
                <a:t>》</a:t>
              </a:r>
              <a:endParaRPr dirty="0"/>
            </a:p>
            <a:p>
              <a:r>
                <a:rPr lang="zh-HK" altLang="en-US" i="1" dirty="0"/>
                <a:t>對百姓的同理心</a:t>
              </a:r>
              <a:endParaRPr i="1" dirty="0">
                <a:sym typeface="Calibri" panose="020F0502020204030204"/>
              </a:endParaRPr>
            </a:p>
          </p:txBody>
        </p:sp>
      </p:grpSp>
      <p:sp>
        <p:nvSpPr>
          <p:cNvPr id="299" name="Google Shape;299;p25"/>
          <p:cNvSpPr txBox="1"/>
          <p:nvPr/>
        </p:nvSpPr>
        <p:spPr>
          <a:xfrm>
            <a:off x="819150" y="326375"/>
            <a:ext cx="7505700" cy="134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HK" sz="3000" b="1" dirty="0">
                <a:solidFill>
                  <a:schemeClr val="dk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新細明體" panose="02020500000000000000" charset="-120"/>
                <a:sym typeface="新細明體" panose="02020500000000000000" charset="-120"/>
              </a:rPr>
              <a:t>憂民</a:t>
            </a:r>
            <a:endParaRPr sz="3000" b="1" dirty="0">
              <a:latin typeface="微軟正黑體" panose="020B0604030504040204" pitchFamily="34" charset="-120"/>
              <a:ea typeface="微軟正黑體" panose="020B0604030504040204" pitchFamily="34" charset="-120"/>
              <a:cs typeface="新細明體" panose="02020500000000000000" charset="-120"/>
              <a:sym typeface="新細明體" panose="02020500000000000000" charset="-120"/>
            </a:endParaRPr>
          </a:p>
        </p:txBody>
      </p:sp>
      <p:cxnSp>
        <p:nvCxnSpPr>
          <p:cNvPr id="300" name="Google Shape;300;p25"/>
          <p:cNvCxnSpPr>
            <a:stCxn id="299" idx="1"/>
          </p:cNvCxnSpPr>
          <p:nvPr/>
        </p:nvCxnSpPr>
        <p:spPr>
          <a:xfrm>
            <a:off x="819150" y="998975"/>
            <a:ext cx="7505700" cy="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01" name="Google Shape;301;p25"/>
          <p:cNvPicPr preferRelativeResize="0"/>
          <p:nvPr/>
        </p:nvPicPr>
        <p:blipFill rotWithShape="1">
          <a:blip r:embed="rId3"/>
          <a:srcRect b="52410"/>
          <a:stretch>
            <a:fillRect/>
          </a:stretch>
        </p:blipFill>
        <p:spPr>
          <a:xfrm>
            <a:off x="344975" y="367439"/>
            <a:ext cx="298050" cy="3458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25"/>
          <p:cNvPicPr preferRelativeResize="0"/>
          <p:nvPr/>
        </p:nvPicPr>
        <p:blipFill rotWithShape="1">
          <a:blip r:embed="rId3"/>
          <a:srcRect t="56604"/>
          <a:stretch>
            <a:fillRect/>
          </a:stretch>
        </p:blipFill>
        <p:spPr>
          <a:xfrm>
            <a:off x="344975" y="713314"/>
            <a:ext cx="298050" cy="3154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圖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6344" y="284697"/>
            <a:ext cx="1536806" cy="197153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B0F00"/>
        </a:solidFill>
        <a:effectLst/>
      </p:bgPr>
    </p:bg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26"/>
          <p:cNvSpPr txBox="1">
            <a:spLocks noGrp="1"/>
          </p:cNvSpPr>
          <p:nvPr>
            <p:ph type="body" idx="1"/>
          </p:nvPr>
        </p:nvSpPr>
        <p:spPr>
          <a:xfrm>
            <a:off x="739200" y="1012800"/>
            <a:ext cx="75057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/>
              <a:buChar char="❏"/>
            </a:pPr>
            <a:r>
              <a:rPr lang="zh-HK" altLang="zh-HK" sz="20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推賢進士</a:t>
            </a:r>
            <a:r>
              <a:rPr lang="zh-TW" altLang="en-US" sz="20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：</a:t>
            </a:r>
            <a:r>
              <a:rPr lang="zh-HK" sz="20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打破政治均勢，讓民眾參與政治</a:t>
            </a:r>
            <a:endParaRPr lang="en-US" altLang="zh-HK" sz="2000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/>
              <a:buChar char="❏"/>
            </a:pPr>
            <a:r>
              <a:rPr lang="zh-HK" sz="20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《楚辭》</a:t>
            </a:r>
            <a:r>
              <a:rPr lang="zh-TW" altLang="en-US" sz="20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：</a:t>
            </a:r>
            <a:r>
              <a:rPr lang="zh-HK" sz="20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要求分享權勢</a:t>
            </a:r>
            <a:r>
              <a:rPr lang="en-US" altLang="zh-HK" sz="20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altLang="zh-HK" sz="20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 pitchFamily="2" charset="2"/>
              </a:rPr>
              <a:t> </a:t>
            </a:r>
            <a:r>
              <a:rPr lang="zh-HK" sz="20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X 貴族壟斷政權，剝奪百姓。</a:t>
            </a:r>
            <a:endParaRPr sz="2000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lvl="0" indent="0" algn="l" rtl="0">
              <a:spcBef>
                <a:spcPts val="600"/>
              </a:spcBef>
              <a:spcAft>
                <a:spcPts val="1200"/>
              </a:spcAft>
              <a:buNone/>
            </a:pPr>
            <a:endParaRPr dirty="0"/>
          </a:p>
        </p:txBody>
      </p:sp>
      <p:sp>
        <p:nvSpPr>
          <p:cNvPr id="309" name="Google Shape;309;p26"/>
          <p:cNvSpPr/>
          <p:nvPr/>
        </p:nvSpPr>
        <p:spPr>
          <a:xfrm>
            <a:off x="921500" y="2661075"/>
            <a:ext cx="3037200" cy="1817484"/>
          </a:xfrm>
          <a:prstGeom prst="roundRect">
            <a:avLst>
              <a:gd name="adj" fmla="val 16667"/>
            </a:avLst>
          </a:prstGeom>
          <a:solidFill>
            <a:srgbClr val="E6B8A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p26"/>
          <p:cNvSpPr/>
          <p:nvPr/>
        </p:nvSpPr>
        <p:spPr>
          <a:xfrm>
            <a:off x="1081400" y="2806875"/>
            <a:ext cx="2717400" cy="1518676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zh-HK" sz="1800" dirty="0"/>
              <a:t>舉賢能而授能兮，</a:t>
            </a:r>
            <a:br>
              <a:rPr lang="en-US" altLang="zh-HK" sz="1800" dirty="0"/>
            </a:br>
            <a:r>
              <a:rPr lang="zh-HK" sz="1800" dirty="0"/>
              <a:t>循繩墨而不頗</a:t>
            </a:r>
            <a:endParaRPr lang="en-US" altLang="zh-HK" sz="1800" dirty="0"/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zh-HK" sz="1800" b="1" dirty="0"/>
              <a:t>《離騷》</a:t>
            </a:r>
            <a:endParaRPr lang="en-US" altLang="zh-HK" sz="1800" b="1" dirty="0"/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zh-HK" altLang="zh-HK" sz="1800" i="1" dirty="0"/>
              <a:t>授賢能以官職</a:t>
            </a:r>
            <a:endParaRPr sz="1800" i="1" dirty="0"/>
          </a:p>
        </p:txBody>
      </p:sp>
      <p:grpSp>
        <p:nvGrpSpPr>
          <p:cNvPr id="2" name="群組 1"/>
          <p:cNvGrpSpPr/>
          <p:nvPr/>
        </p:nvGrpSpPr>
        <p:grpSpPr>
          <a:xfrm>
            <a:off x="4334371" y="2339573"/>
            <a:ext cx="4054503" cy="2270102"/>
            <a:chOff x="4899025" y="2055450"/>
            <a:chExt cx="3460500" cy="2369700"/>
          </a:xfrm>
        </p:grpSpPr>
        <p:sp>
          <p:nvSpPr>
            <p:cNvPr id="311" name="Google Shape;311;p26"/>
            <p:cNvSpPr/>
            <p:nvPr/>
          </p:nvSpPr>
          <p:spPr>
            <a:xfrm>
              <a:off x="4899025" y="2055450"/>
              <a:ext cx="3460500" cy="2369700"/>
            </a:xfrm>
            <a:prstGeom prst="roundRect">
              <a:avLst>
                <a:gd name="adj" fmla="val 16667"/>
              </a:avLst>
            </a:prstGeom>
            <a:solidFill>
              <a:srgbClr val="E6B8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26"/>
            <p:cNvSpPr/>
            <p:nvPr/>
          </p:nvSpPr>
          <p:spPr>
            <a:xfrm>
              <a:off x="5023675" y="2155050"/>
              <a:ext cx="3211200" cy="2170500"/>
            </a:xfrm>
            <a:prstGeom prst="roundRect">
              <a:avLst>
                <a:gd name="adj" fmla="val 16667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HK" sz="1800" dirty="0"/>
                <a:t>說操築於傅巖兮，武丁用而不疑。呂望之鼓刀兮，遭周文而得舉。甯戚之謳歌兮，齊桓聞以該輔。</a:t>
              </a:r>
              <a:endParaRPr lang="en-US" altLang="zh-HK" sz="1800" dirty="0"/>
            </a:p>
            <a:p>
              <a:pPr algn="ctr">
                <a:lnSpc>
                  <a:spcPct val="115000"/>
                </a:lnSpc>
                <a:spcAft>
                  <a:spcPts val="600"/>
                </a:spcAft>
              </a:pPr>
              <a:r>
                <a:rPr lang="en-US" altLang="zh-HK" sz="1800" b="1" dirty="0"/>
                <a:t>《</a:t>
              </a:r>
              <a:r>
                <a:rPr lang="zh-HK" altLang="en-US" sz="1800" b="1" dirty="0"/>
                <a:t>離騷</a:t>
              </a:r>
              <a:r>
                <a:rPr lang="en-US" altLang="zh-HK" sz="1800" b="1" dirty="0"/>
                <a:t>》</a:t>
              </a: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HK" altLang="zh-HK" sz="1800" i="1" dirty="0"/>
                <a:t>任用貧民中有才之人，量才而用</a:t>
              </a:r>
              <a:endParaRPr sz="1800" i="1" dirty="0"/>
            </a:p>
          </p:txBody>
        </p:sp>
      </p:grpSp>
      <p:cxnSp>
        <p:nvCxnSpPr>
          <p:cNvPr id="314" name="Google Shape;314;p26"/>
          <p:cNvCxnSpPr/>
          <p:nvPr/>
        </p:nvCxnSpPr>
        <p:spPr>
          <a:xfrm>
            <a:off x="819150" y="998975"/>
            <a:ext cx="7505700" cy="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15" name="Google Shape;315;p26"/>
          <p:cNvPicPr preferRelativeResize="0"/>
          <p:nvPr/>
        </p:nvPicPr>
        <p:blipFill rotWithShape="1">
          <a:blip r:embed="rId3"/>
          <a:srcRect b="52410"/>
          <a:stretch>
            <a:fillRect/>
          </a:stretch>
        </p:blipFill>
        <p:spPr>
          <a:xfrm>
            <a:off x="344975" y="367439"/>
            <a:ext cx="298050" cy="3458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26"/>
          <p:cNvPicPr preferRelativeResize="0"/>
          <p:nvPr/>
        </p:nvPicPr>
        <p:blipFill rotWithShape="1">
          <a:blip r:embed="rId3"/>
          <a:srcRect t="56604"/>
          <a:stretch>
            <a:fillRect/>
          </a:stretch>
        </p:blipFill>
        <p:spPr>
          <a:xfrm>
            <a:off x="344975" y="713314"/>
            <a:ext cx="298050" cy="3154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6344" y="284697"/>
            <a:ext cx="1536806" cy="197153"/>
          </a:xfrm>
          <a:prstGeom prst="rect">
            <a:avLst/>
          </a:prstGeom>
        </p:spPr>
      </p:pic>
      <p:sp>
        <p:nvSpPr>
          <p:cNvPr id="13" name="Google Shape;299;p25"/>
          <p:cNvSpPr txBox="1"/>
          <p:nvPr/>
        </p:nvSpPr>
        <p:spPr>
          <a:xfrm>
            <a:off x="819150" y="326375"/>
            <a:ext cx="7505700" cy="672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HK" sz="3000" b="1" dirty="0">
                <a:solidFill>
                  <a:schemeClr val="dk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新細明體" panose="02020500000000000000" charset="-120"/>
                <a:sym typeface="新細明體" panose="02020500000000000000" charset="-120"/>
              </a:rPr>
              <a:t>憂民</a:t>
            </a:r>
            <a:endParaRPr sz="3000" b="1" dirty="0">
              <a:latin typeface="微軟正黑體" panose="020B0604030504040204" pitchFamily="34" charset="-120"/>
              <a:ea typeface="微軟正黑體" panose="020B0604030504040204" pitchFamily="34" charset="-120"/>
              <a:cs typeface="新細明體" panose="02020500000000000000" charset="-120"/>
              <a:sym typeface="新細明體" panose="02020500000000000000" charset="-12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B0F00"/>
        </a:solidFill>
        <a:effectLst/>
      </p:bgPr>
    </p:bg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27"/>
          <p:cNvSpPr txBox="1">
            <a:spLocks noGrp="1"/>
          </p:cNvSpPr>
          <p:nvPr>
            <p:ph type="body" idx="1"/>
          </p:nvPr>
        </p:nvSpPr>
        <p:spPr>
          <a:xfrm>
            <a:off x="2802124" y="1048693"/>
            <a:ext cx="5869175" cy="377744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HK" sz="17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屈原（早期）：故事一（《史記》屈原賈生列傳）</a:t>
            </a:r>
            <a:endParaRPr sz="1700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HK" sz="17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屈原當時任左徒，協助楚王。當時的楚王意識到楚國有内憂，於是命屈原修訂法令。</a:t>
            </a:r>
            <a:endParaRPr sz="1700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HK" sz="17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「左徒大人，能否借新法初稿來看看？」</a:t>
            </a:r>
            <a:endParaRPr sz="1700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HK" sz="17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「上官大夫，草稿還沒寫好，就暫時不讓你看了。」</a:t>
            </a:r>
            <a:endParaRPr sz="1700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HK" sz="17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上官大夫見屈原不肯給，就搶走了屈原手上的新法初稿了。</a:t>
            </a:r>
            <a:endParaRPr sz="1700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700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HK" sz="17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「王上，您不是任命屈原修訂法規嗎？他在獲取功勞以後，居然偷偷聲稱，這些事情，只有我能完成的。」</a:t>
            </a:r>
            <a:endParaRPr sz="1700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HK" sz="17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上官大夫偷偷瞧著楚王的臉色，心中偷偷一喜，卻見楚王面容沉怒，地上一響，卻是一個杯子已經尸骨無存的躺在地上。</a:t>
            </a:r>
            <a:endParaRPr sz="1700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HK" sz="17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楚王因爲聽到這個消息，很憤怒的疏遠了屈原。</a:t>
            </a:r>
            <a:endParaRPr sz="1700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dirty="0"/>
          </a:p>
        </p:txBody>
      </p:sp>
      <p:pic>
        <p:nvPicPr>
          <p:cNvPr id="323" name="Google Shape;323;p27" descr="其中包含以下圖片：{{ pinTitle }}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472700" y="1636050"/>
            <a:ext cx="2247900" cy="2247900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p27"/>
          <p:cNvSpPr txBox="1"/>
          <p:nvPr/>
        </p:nvSpPr>
        <p:spPr>
          <a:xfrm>
            <a:off x="819150" y="326375"/>
            <a:ext cx="7505700" cy="134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HK" sz="3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新細明體" panose="02020500000000000000" charset="-120"/>
                <a:sym typeface="新細明體" panose="02020500000000000000" charset="-120"/>
              </a:rPr>
              <a:t>佚事</a:t>
            </a:r>
            <a:endParaRPr sz="3000" b="1" dirty="0">
              <a:latin typeface="微軟正黑體" panose="020B0604030504040204" pitchFamily="34" charset="-120"/>
              <a:ea typeface="微軟正黑體" panose="020B0604030504040204" pitchFamily="34" charset="-120"/>
              <a:cs typeface="新細明體" panose="02020500000000000000" charset="-120"/>
              <a:sym typeface="新細明體" panose="02020500000000000000" charset="-120"/>
            </a:endParaRPr>
          </a:p>
        </p:txBody>
      </p:sp>
      <p:cxnSp>
        <p:nvCxnSpPr>
          <p:cNvPr id="325" name="Google Shape;325;p27"/>
          <p:cNvCxnSpPr>
            <a:stCxn id="324" idx="1"/>
            <a:endCxn id="324" idx="3"/>
          </p:cNvCxnSpPr>
          <p:nvPr/>
        </p:nvCxnSpPr>
        <p:spPr>
          <a:xfrm>
            <a:off x="819150" y="998975"/>
            <a:ext cx="7505700" cy="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26" name="Google Shape;326;p27"/>
          <p:cNvPicPr preferRelativeResize="0"/>
          <p:nvPr/>
        </p:nvPicPr>
        <p:blipFill rotWithShape="1">
          <a:blip r:embed="rId4"/>
          <a:srcRect b="52410"/>
          <a:stretch>
            <a:fillRect/>
          </a:stretch>
        </p:blipFill>
        <p:spPr>
          <a:xfrm>
            <a:off x="344975" y="367439"/>
            <a:ext cx="298050" cy="3458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27"/>
          <p:cNvPicPr preferRelativeResize="0"/>
          <p:nvPr/>
        </p:nvPicPr>
        <p:blipFill rotWithShape="1">
          <a:blip r:embed="rId4"/>
          <a:srcRect t="56604"/>
          <a:stretch>
            <a:fillRect/>
          </a:stretch>
        </p:blipFill>
        <p:spPr>
          <a:xfrm>
            <a:off x="344975" y="713314"/>
            <a:ext cx="298050" cy="315411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6344" y="284697"/>
            <a:ext cx="1536806" cy="197153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B0F00"/>
        </a:solidFill>
        <a:effectLst/>
      </p:bgPr>
    </p:bg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28"/>
          <p:cNvSpPr txBox="1">
            <a:spLocks noGrp="1"/>
          </p:cNvSpPr>
          <p:nvPr>
            <p:ph type="body" idx="1"/>
          </p:nvPr>
        </p:nvSpPr>
        <p:spPr>
          <a:xfrm>
            <a:off x="2124727" y="954035"/>
            <a:ext cx="6698423" cy="361796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HK" sz="16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屈原（中期）：故事二（《史記》屈原賈生列傳）</a:t>
            </a:r>
            <a:endParaRPr sz="1600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HK" sz="16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當時秦昭王與楚國女子結姻，邀請楚懷王前往。</a:t>
            </a:r>
            <a:endParaRPr sz="1600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HK" sz="16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「秦王邀請寡人前往秦國，參與會盟。諸卿怎麽看啊？」</a:t>
            </a:r>
            <a:endParaRPr sz="1600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HK" sz="16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「王上萬萬不可！！」屈原急匆匆的諫阻。</a:t>
            </a:r>
            <a:endParaRPr sz="1600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HK" sz="16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「屈卿這是爲何啊？」</a:t>
            </a:r>
            <a:endParaRPr sz="1600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HK" sz="16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「王上，秦國是不可信的國家。敢問陛下，之前漢中那六百里土地是怎麽丟失的？」</a:t>
            </a:r>
            <a:endParaRPr sz="1600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HK" sz="16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群臣紛紛彈劾屈原大不敬。楚王倒是沒有計較屈原的罪過，不過.....</a:t>
            </a:r>
            <a:endParaRPr sz="1600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HK" sz="16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「父王，我倒是認爲與秦國聯盟是可行的，不去與秦國會盟，只會影響兩國邦交啊！」楚王的小兒子，子蘭出來勸説。他眼角悄悄看了一下屈原，帶著一點鄙視。</a:t>
            </a:r>
            <a:endParaRPr sz="1600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HK" sz="16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「寡人定已決定，與秦王與武關會盟。諸卿不用再勸。」</a:t>
            </a:r>
            <a:endParaRPr sz="1600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HK" sz="16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諸大臣面色皆喜，唯有屈原面如土色，似乎預料到之後會發生什麽事。</a:t>
            </a:r>
            <a:endParaRPr sz="1600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sz="1600" dirty="0"/>
          </a:p>
        </p:txBody>
      </p:sp>
      <p:pic>
        <p:nvPicPr>
          <p:cNvPr id="334" name="Google Shape;334;p28" descr="其中包含以下圖片：{{ pinTitle }}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334150" y="1116575"/>
            <a:ext cx="1711179" cy="2965568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28"/>
          <p:cNvSpPr txBox="1"/>
          <p:nvPr/>
        </p:nvSpPr>
        <p:spPr>
          <a:xfrm>
            <a:off x="819150" y="326375"/>
            <a:ext cx="7505700" cy="134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HK" sz="3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新細明體" panose="02020500000000000000" charset="-120"/>
                <a:sym typeface="新細明體" panose="02020500000000000000" charset="-120"/>
              </a:rPr>
              <a:t>佚事</a:t>
            </a:r>
            <a:endParaRPr sz="3000" b="1" dirty="0">
              <a:latin typeface="微軟正黑體" panose="020B0604030504040204" pitchFamily="34" charset="-120"/>
              <a:ea typeface="微軟正黑體" panose="020B0604030504040204" pitchFamily="34" charset="-120"/>
              <a:cs typeface="新細明體" panose="02020500000000000000" charset="-120"/>
              <a:sym typeface="新細明體" panose="02020500000000000000" charset="-120"/>
            </a:endParaRPr>
          </a:p>
        </p:txBody>
      </p:sp>
      <p:cxnSp>
        <p:nvCxnSpPr>
          <p:cNvPr id="336" name="Google Shape;336;p28"/>
          <p:cNvCxnSpPr>
            <a:stCxn id="335" idx="1"/>
            <a:endCxn id="335" idx="3"/>
          </p:cNvCxnSpPr>
          <p:nvPr/>
        </p:nvCxnSpPr>
        <p:spPr>
          <a:xfrm>
            <a:off x="819150" y="998975"/>
            <a:ext cx="7505700" cy="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37" name="Google Shape;337;p28"/>
          <p:cNvPicPr preferRelativeResize="0"/>
          <p:nvPr/>
        </p:nvPicPr>
        <p:blipFill rotWithShape="1">
          <a:blip r:embed="rId4"/>
          <a:srcRect b="52410"/>
          <a:stretch>
            <a:fillRect/>
          </a:stretch>
        </p:blipFill>
        <p:spPr>
          <a:xfrm>
            <a:off x="344975" y="367439"/>
            <a:ext cx="298050" cy="3458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28"/>
          <p:cNvPicPr preferRelativeResize="0"/>
          <p:nvPr/>
        </p:nvPicPr>
        <p:blipFill rotWithShape="1">
          <a:blip r:embed="rId4"/>
          <a:srcRect t="56604"/>
          <a:stretch>
            <a:fillRect/>
          </a:stretch>
        </p:blipFill>
        <p:spPr>
          <a:xfrm>
            <a:off x="344975" y="713314"/>
            <a:ext cx="298050" cy="315411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6344" y="284697"/>
            <a:ext cx="1536806" cy="197153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B0F00"/>
        </a:solid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3" name="Google Shape;343;p29" descr="屈原"/>
          <p:cNvPicPr preferRelativeResize="0"/>
          <p:nvPr/>
        </p:nvPicPr>
        <p:blipFill rotWithShape="1">
          <a:blip r:embed="rId3"/>
          <a:srcRect l="15561"/>
          <a:stretch>
            <a:fillRect/>
          </a:stretch>
        </p:blipFill>
        <p:spPr>
          <a:xfrm>
            <a:off x="7342855" y="1625950"/>
            <a:ext cx="1454995" cy="2105127"/>
          </a:xfrm>
          <a:prstGeom prst="rect">
            <a:avLst/>
          </a:prstGeom>
          <a:noFill/>
          <a:ln>
            <a:noFill/>
          </a:ln>
        </p:spPr>
      </p:pic>
      <p:sp>
        <p:nvSpPr>
          <p:cNvPr id="344" name="Google Shape;344;p29"/>
          <p:cNvSpPr txBox="1">
            <a:spLocks noGrp="1"/>
          </p:cNvSpPr>
          <p:nvPr>
            <p:ph type="body" idx="1"/>
          </p:nvPr>
        </p:nvSpPr>
        <p:spPr>
          <a:xfrm>
            <a:off x="684274" y="961600"/>
            <a:ext cx="6602069" cy="347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HK" sz="14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屈原（中期）：故事三</a:t>
            </a:r>
            <a:endParaRPr sz="1400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HK" sz="14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公元296年，楚懷王死於秦國，楚國風聲四起。</a:t>
            </a:r>
            <a:endParaRPr sz="1400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HK" sz="14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「這是怎麽回事？怎麽我國陛下到了秦國，是竪著去，橫著回來的？」</a:t>
            </a:r>
            <a:endParaRPr sz="1400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HK" sz="14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「你沒聽説嗎？就是那該死的令尹子蘭，勸説王上一定要去跟秦國聯盟，他連屈子的諫諍都不聼了。」</a:t>
            </a:r>
            <a:endParaRPr sz="1400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HK" sz="14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「國無賢者，禍殃當道啊。」</a:t>
            </a:r>
            <a:endParaRPr sz="1400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HK" sz="14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屈原在流放的路上，聽到這消息，嘆了一口氣，隨口吟誦道：「大奸若忠，大僞似真，懷王外不識忠臣，内被鄭袖、子蘭迷惑，死得冤啊！」</a:t>
            </a:r>
            <a:endParaRPr sz="1400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HK" sz="14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子蘭府内</a:t>
            </a:r>
            <a:endParaRPr sz="1400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HK" sz="14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「令尹大人，你看見這個了嗎？這屈平啊，被流放了仍然不老實，尊上看看他寫的是什麽？」</a:t>
            </a:r>
            <a:endParaRPr sz="1400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HK" sz="1400" dirty="0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子蘭拿起來一看：「其所謂忠者不忠，而所謂賢者不賢也。懷王以不知忠臣之分，</a:t>
            </a:r>
            <a:r>
              <a:rPr lang="zh-HK" sz="14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故內惑於鄭袖，外欺於張儀，疏屈平而信上官大夫、令尹子蘭。兵挫地削，亡其六郡，身客死於秦，為天下笑。此不知人之禍</a:t>
            </a:r>
            <a:r>
              <a:rPr lang="zh-HK" sz="1400" dirty="0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也？」</a:t>
            </a:r>
            <a:endParaRPr sz="1400" dirty="0">
              <a:solidFill>
                <a:srgbClr val="000000"/>
              </a:solidFill>
              <a:highlight>
                <a:srgbClr val="FFFFFF"/>
              </a:highlight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HK" sz="1400" dirty="0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屈原也因爲子蘭的憤怒，而再次被流放到更遠的地方。</a:t>
            </a:r>
            <a:endParaRPr sz="1400" dirty="0">
              <a:solidFill>
                <a:srgbClr val="000000"/>
              </a:solidFill>
              <a:highlight>
                <a:srgbClr val="FFFFFF"/>
              </a:highlight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dirty="0"/>
          </a:p>
        </p:txBody>
      </p:sp>
      <p:sp>
        <p:nvSpPr>
          <p:cNvPr id="346" name="Google Shape;346;p29"/>
          <p:cNvSpPr txBox="1"/>
          <p:nvPr/>
        </p:nvSpPr>
        <p:spPr>
          <a:xfrm>
            <a:off x="819150" y="326375"/>
            <a:ext cx="7505700" cy="134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HK" sz="3000" b="1">
                <a:latin typeface="微軟正黑體" panose="020B0604030504040204" pitchFamily="34" charset="-120"/>
                <a:ea typeface="微軟正黑體" panose="020B0604030504040204" pitchFamily="34" charset="-120"/>
                <a:cs typeface="新細明體" panose="02020500000000000000" charset="-120"/>
                <a:sym typeface="新細明體" panose="02020500000000000000" charset="-120"/>
              </a:rPr>
              <a:t>佚事</a:t>
            </a:r>
            <a:endParaRPr sz="3000" b="1">
              <a:latin typeface="微軟正黑體" panose="020B0604030504040204" pitchFamily="34" charset="-120"/>
              <a:ea typeface="微軟正黑體" panose="020B0604030504040204" pitchFamily="34" charset="-120"/>
              <a:cs typeface="新細明體" panose="02020500000000000000" charset="-120"/>
              <a:sym typeface="新細明體" panose="02020500000000000000" charset="-120"/>
            </a:endParaRPr>
          </a:p>
        </p:txBody>
      </p:sp>
      <p:cxnSp>
        <p:nvCxnSpPr>
          <p:cNvPr id="347" name="Google Shape;347;p29"/>
          <p:cNvCxnSpPr>
            <a:stCxn id="346" idx="1"/>
            <a:endCxn id="346" idx="3"/>
          </p:cNvCxnSpPr>
          <p:nvPr/>
        </p:nvCxnSpPr>
        <p:spPr>
          <a:xfrm>
            <a:off x="819150" y="998975"/>
            <a:ext cx="7505700" cy="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48" name="Google Shape;348;p29"/>
          <p:cNvPicPr preferRelativeResize="0"/>
          <p:nvPr/>
        </p:nvPicPr>
        <p:blipFill rotWithShape="1">
          <a:blip r:embed="rId4"/>
          <a:srcRect b="52410"/>
          <a:stretch>
            <a:fillRect/>
          </a:stretch>
        </p:blipFill>
        <p:spPr>
          <a:xfrm>
            <a:off x="344975" y="367439"/>
            <a:ext cx="298050" cy="3458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29"/>
          <p:cNvPicPr preferRelativeResize="0"/>
          <p:nvPr/>
        </p:nvPicPr>
        <p:blipFill rotWithShape="1">
          <a:blip r:embed="rId4"/>
          <a:srcRect t="56604"/>
          <a:stretch>
            <a:fillRect/>
          </a:stretch>
        </p:blipFill>
        <p:spPr>
          <a:xfrm>
            <a:off x="344975" y="713314"/>
            <a:ext cx="298050" cy="315411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6344" y="284697"/>
            <a:ext cx="1536806" cy="197153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B0F00"/>
        </a:solidFill>
        <a:effectLst/>
      </p:bgPr>
    </p:bg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30"/>
          <p:cNvSpPr txBox="1">
            <a:spLocks noGrp="1"/>
          </p:cNvSpPr>
          <p:nvPr>
            <p:ph type="body" idx="1"/>
          </p:nvPr>
        </p:nvSpPr>
        <p:spPr>
          <a:xfrm>
            <a:off x="2571750" y="922566"/>
            <a:ext cx="6251400" cy="393623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HK" sz="15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屈原晚期：故事四</a:t>
            </a:r>
            <a:endParaRPr sz="1500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HK" sz="15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屈原目睹郢都被秦軍攻破，那公子橫，不對，現在是楚王了，跑去了陳郢，苟且偷生，他就忍不住歉然淚下，放聲大哭。</a:t>
            </a:r>
            <a:endParaRPr sz="1500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HK" sz="15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他面無血色，雙眼無神，神情枯槁地走向江邊，卻被準備下江捕魚的漁夫叫住了。</a:t>
            </a:r>
            <a:endParaRPr sz="1500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HK" sz="15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「呃，你不是三閭大夫嗎？怎麽搞成這樣了？怎麽回事？」</a:t>
            </a:r>
            <a:endParaRPr sz="1500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HK" sz="15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「我説啊，整個楚國只有我一個人堅持，</a:t>
            </a:r>
            <a:r>
              <a:rPr lang="zh-HK" sz="1500" dirty="0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舉世混濁而我獨清，眾人皆醉而我獨醒啊！</a:t>
            </a:r>
            <a:r>
              <a:rPr lang="zh-HK" sz="15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」</a:t>
            </a:r>
            <a:endParaRPr sz="1500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HK" sz="15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「很老實說，聖人不就是在眾人醉的時候陪著他們一起醉，在他們跳進渾濁的時候，不重視自己的潔净嗎？」</a:t>
            </a:r>
            <a:endParaRPr sz="1500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HK" sz="15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「很可惜啊，我不是聖人，我只是我，我相信的是，潔净的水，只可以用來洗冠。骯髒的水，只可以用來洗脚。我卻是不能接受兩者混淆在一起啊。我寧愿葬身魚腹，也不想像這樣，以潔净之身，而處污穢之世啊。」</a:t>
            </a:r>
            <a:endParaRPr sz="1500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HK" sz="15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説罷，屈原就死了。</a:t>
            </a:r>
            <a:endParaRPr sz="1500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sz="1400" dirty="0"/>
          </a:p>
        </p:txBody>
      </p:sp>
      <p:pic>
        <p:nvPicPr>
          <p:cNvPr id="356" name="Google Shape;356;p30" descr="傅抱石中国画作品欣赏 《屈原》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425293" y="1451530"/>
            <a:ext cx="2052300" cy="3043675"/>
          </a:xfrm>
          <a:prstGeom prst="rect">
            <a:avLst/>
          </a:prstGeom>
          <a:noFill/>
          <a:ln>
            <a:noFill/>
          </a:ln>
        </p:spPr>
      </p:pic>
      <p:sp>
        <p:nvSpPr>
          <p:cNvPr id="357" name="Google Shape;357;p30"/>
          <p:cNvSpPr txBox="1"/>
          <p:nvPr/>
        </p:nvSpPr>
        <p:spPr>
          <a:xfrm>
            <a:off x="819150" y="326375"/>
            <a:ext cx="7505700" cy="134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HK" sz="3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新細明體" panose="02020500000000000000" charset="-120"/>
                <a:sym typeface="新細明體" panose="02020500000000000000" charset="-120"/>
              </a:rPr>
              <a:t>佚事</a:t>
            </a:r>
            <a:endParaRPr sz="3000" b="1" dirty="0">
              <a:latin typeface="微軟正黑體" panose="020B0604030504040204" pitchFamily="34" charset="-120"/>
              <a:ea typeface="微軟正黑體" panose="020B0604030504040204" pitchFamily="34" charset="-120"/>
              <a:cs typeface="新細明體" panose="02020500000000000000" charset="-120"/>
              <a:sym typeface="新細明體" panose="02020500000000000000" charset="-120"/>
            </a:endParaRPr>
          </a:p>
        </p:txBody>
      </p:sp>
      <p:cxnSp>
        <p:nvCxnSpPr>
          <p:cNvPr id="358" name="Google Shape;358;p30"/>
          <p:cNvCxnSpPr>
            <a:stCxn id="357" idx="1"/>
            <a:endCxn id="357" idx="3"/>
          </p:cNvCxnSpPr>
          <p:nvPr/>
        </p:nvCxnSpPr>
        <p:spPr>
          <a:xfrm>
            <a:off x="819150" y="998975"/>
            <a:ext cx="7505700" cy="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59" name="Google Shape;359;p30"/>
          <p:cNvPicPr preferRelativeResize="0"/>
          <p:nvPr/>
        </p:nvPicPr>
        <p:blipFill rotWithShape="1">
          <a:blip r:embed="rId4"/>
          <a:srcRect b="52410"/>
          <a:stretch>
            <a:fillRect/>
          </a:stretch>
        </p:blipFill>
        <p:spPr>
          <a:xfrm>
            <a:off x="344975" y="367439"/>
            <a:ext cx="298050" cy="3458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" name="Google Shape;360;p30"/>
          <p:cNvPicPr preferRelativeResize="0"/>
          <p:nvPr/>
        </p:nvPicPr>
        <p:blipFill rotWithShape="1">
          <a:blip r:embed="rId4"/>
          <a:srcRect t="56604"/>
          <a:stretch>
            <a:fillRect/>
          </a:stretch>
        </p:blipFill>
        <p:spPr>
          <a:xfrm>
            <a:off x="344975" y="713314"/>
            <a:ext cx="298050" cy="315411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6344" y="284697"/>
            <a:ext cx="1536806" cy="197153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B0F00"/>
        </a:solidFill>
        <a:effectLst/>
      </p:bgPr>
    </p:bg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31"/>
          <p:cNvSpPr txBox="1">
            <a:spLocks noGrp="1"/>
          </p:cNvSpPr>
          <p:nvPr>
            <p:ph type="body" idx="1"/>
          </p:nvPr>
        </p:nvSpPr>
        <p:spPr>
          <a:xfrm>
            <a:off x="819150" y="1024950"/>
            <a:ext cx="7505700" cy="341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HK" sz="1500" dirty="0">
                <a:solidFill>
                  <a:srgbClr val="202122"/>
                </a:solidFill>
                <a:highlight>
                  <a:srgbClr val="FFFFFF"/>
                </a:highlight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屈原創立了「楚辭」這種文體，被譽為「衣被詞人，非一代也」。他留下的作品，據《漢書·藝文志》記錄共25篇。</a:t>
            </a:r>
            <a:endParaRPr sz="1500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zh-HK" sz="1500" dirty="0"/>
              <a:t>包括：</a:t>
            </a:r>
            <a:endParaRPr sz="1500" dirty="0"/>
          </a:p>
          <a:p>
            <a:pPr marL="457200" lvl="0" indent="-323850" algn="l" rtl="0">
              <a:spcBef>
                <a:spcPts val="1200"/>
              </a:spcBef>
              <a:spcAft>
                <a:spcPts val="0"/>
              </a:spcAft>
              <a:buSzPts val="1500"/>
              <a:buChar char="●"/>
            </a:pPr>
            <a:r>
              <a:rPr lang="zh-HK" sz="1500" dirty="0">
                <a:solidFill>
                  <a:srgbClr val="000000"/>
                </a:solidFill>
              </a:rPr>
              <a:t>《離騷》</a:t>
            </a:r>
            <a:endParaRPr sz="1500" dirty="0">
              <a:solidFill>
                <a:srgbClr val="000000"/>
              </a:solidFill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zh-HK" sz="1500" dirty="0">
                <a:solidFill>
                  <a:srgbClr val="000000"/>
                </a:solidFill>
              </a:rPr>
              <a:t>《九章》</a:t>
            </a:r>
            <a:endParaRPr sz="1500" dirty="0">
              <a:solidFill>
                <a:srgbClr val="000000"/>
              </a:solidFill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zh-HK" sz="1500" dirty="0">
                <a:solidFill>
                  <a:srgbClr val="000000"/>
                </a:solidFill>
              </a:rPr>
              <a:t>《天問》</a:t>
            </a:r>
            <a:endParaRPr sz="1500" dirty="0">
              <a:solidFill>
                <a:srgbClr val="000000"/>
              </a:solidFill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zh-HK" sz="1500" dirty="0">
                <a:solidFill>
                  <a:srgbClr val="000000"/>
                </a:solidFill>
              </a:rPr>
              <a:t>《九歌》</a:t>
            </a:r>
            <a:endParaRPr sz="1500" dirty="0">
              <a:solidFill>
                <a:srgbClr val="000000"/>
              </a:solidFill>
            </a:endParaRPr>
          </a:p>
        </p:txBody>
      </p:sp>
      <p:pic>
        <p:nvPicPr>
          <p:cNvPr id="367" name="Google Shape;367;p31" descr="端午节看书法屈原离骚赏析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765464" y="3445950"/>
            <a:ext cx="1717432" cy="1345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31" descr="九章(楚辭) - 維基百科，自由的百科全書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5595280" y="2571750"/>
            <a:ext cx="3048000" cy="150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Google Shape;369;p31" descr="问天(屈原《天问》)_百科"/>
          <p:cNvPicPr preferRelativeResize="0"/>
          <p:nvPr/>
        </p:nvPicPr>
        <p:blipFill>
          <a:blip r:embed="rId5"/>
          <a:stretch>
            <a:fillRect/>
          </a:stretch>
        </p:blipFill>
        <p:spPr>
          <a:xfrm>
            <a:off x="2791313" y="1874700"/>
            <a:ext cx="2495550" cy="1714500"/>
          </a:xfrm>
          <a:prstGeom prst="rect">
            <a:avLst/>
          </a:prstGeom>
          <a:noFill/>
          <a:ln>
            <a:noFill/>
          </a:ln>
        </p:spPr>
      </p:pic>
      <p:sp>
        <p:nvSpPr>
          <p:cNvPr id="370" name="Google Shape;370;p31"/>
          <p:cNvSpPr txBox="1"/>
          <p:nvPr/>
        </p:nvSpPr>
        <p:spPr>
          <a:xfrm>
            <a:off x="819150" y="326375"/>
            <a:ext cx="7505700" cy="134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HK" sz="3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新細明體" panose="02020500000000000000" charset="-120"/>
                <a:sym typeface="新細明體" panose="02020500000000000000" charset="-120"/>
              </a:rPr>
              <a:t>作品賞析</a:t>
            </a:r>
            <a:endParaRPr sz="3000" b="1" dirty="0">
              <a:latin typeface="微軟正黑體" panose="020B0604030504040204" pitchFamily="34" charset="-120"/>
              <a:ea typeface="微軟正黑體" panose="020B0604030504040204" pitchFamily="34" charset="-120"/>
              <a:cs typeface="新細明體" panose="02020500000000000000" charset="-120"/>
              <a:sym typeface="新細明體" panose="02020500000000000000" charset="-120"/>
            </a:endParaRPr>
          </a:p>
        </p:txBody>
      </p:sp>
      <p:cxnSp>
        <p:nvCxnSpPr>
          <p:cNvPr id="371" name="Google Shape;371;p31"/>
          <p:cNvCxnSpPr>
            <a:stCxn id="370" idx="1"/>
          </p:cNvCxnSpPr>
          <p:nvPr/>
        </p:nvCxnSpPr>
        <p:spPr>
          <a:xfrm>
            <a:off x="819150" y="998975"/>
            <a:ext cx="7505700" cy="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72" name="Google Shape;372;p31"/>
          <p:cNvPicPr preferRelativeResize="0"/>
          <p:nvPr/>
        </p:nvPicPr>
        <p:blipFill rotWithShape="1">
          <a:blip r:embed="rId6"/>
          <a:srcRect b="52410"/>
          <a:stretch>
            <a:fillRect/>
          </a:stretch>
        </p:blipFill>
        <p:spPr>
          <a:xfrm>
            <a:off x="344975" y="367439"/>
            <a:ext cx="298050" cy="3458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p31"/>
          <p:cNvPicPr preferRelativeResize="0"/>
          <p:nvPr/>
        </p:nvPicPr>
        <p:blipFill rotWithShape="1">
          <a:blip r:embed="rId6"/>
          <a:srcRect t="56604"/>
          <a:stretch>
            <a:fillRect/>
          </a:stretch>
        </p:blipFill>
        <p:spPr>
          <a:xfrm>
            <a:off x="344975" y="713314"/>
            <a:ext cx="298050" cy="3154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6344" y="284697"/>
            <a:ext cx="1536806" cy="197153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B0F00"/>
        </a:solidFill>
        <a:effectLst/>
      </p:bgPr>
    </p:bg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" name="Google Shape;379;p32"/>
          <p:cNvPicPr preferRelativeResize="0"/>
          <p:nvPr/>
        </p:nvPicPr>
        <p:blipFill rotWithShape="1">
          <a:blip r:embed="rId3"/>
          <a:srcRect t="-1790" b="1789"/>
          <a:stretch>
            <a:fillRect/>
          </a:stretch>
        </p:blipFill>
        <p:spPr>
          <a:xfrm>
            <a:off x="740688" y="982550"/>
            <a:ext cx="3997024" cy="3671950"/>
          </a:xfrm>
          <a:prstGeom prst="rect">
            <a:avLst/>
          </a:prstGeom>
          <a:noFill/>
          <a:ln>
            <a:noFill/>
          </a:ln>
        </p:spPr>
      </p:pic>
      <p:sp>
        <p:nvSpPr>
          <p:cNvPr id="380" name="Google Shape;380;p32"/>
          <p:cNvSpPr txBox="1">
            <a:spLocks noGrp="1"/>
          </p:cNvSpPr>
          <p:nvPr>
            <p:ph type="body" idx="1"/>
          </p:nvPr>
        </p:nvSpPr>
        <p:spPr>
          <a:xfrm>
            <a:off x="4871875" y="1325225"/>
            <a:ext cx="3752700" cy="302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HK" sz="1450" b="1" u="sng">
                <a:solidFill>
                  <a:srgbClr val="202122"/>
                </a:solidFill>
                <a:highlight>
                  <a:srgbClr val="FFFFFF"/>
                </a:highlight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內容概述</a:t>
            </a:r>
            <a:endParaRPr sz="1450" b="1" u="sng">
              <a:solidFill>
                <a:srgbClr val="202122"/>
              </a:solidFill>
              <a:highlight>
                <a:srgbClr val="FFFFFF"/>
              </a:highlight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zh-HK" sz="1450">
                <a:solidFill>
                  <a:srgbClr val="202122"/>
                </a:solidFill>
                <a:highlight>
                  <a:srgbClr val="FFFFFF"/>
                </a:highlight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屈原在《離騷》中自述身世、才華與志向，抨擊他指稱為「小人」的人誹謗中傷，抒發因被君王疏遠而感到悲憤，申明擇善固執，寧死不悔，堅持初衷，絕不同流合污。屈原於此作品中聲稱，其向「神靈」陳辭，叩問巫師，在去留之間猶疑不決，設想上升天界，駕御飛龍玉車，周遊四方，但天門不開，向神女求婚失敗，最後因不忍去國而留下。</a:t>
            </a:r>
            <a:endParaRPr sz="1600"/>
          </a:p>
        </p:txBody>
      </p:sp>
      <p:sp>
        <p:nvSpPr>
          <p:cNvPr id="381" name="Google Shape;381;p32"/>
          <p:cNvSpPr txBox="1"/>
          <p:nvPr/>
        </p:nvSpPr>
        <p:spPr>
          <a:xfrm>
            <a:off x="5358694" y="5264131"/>
            <a:ext cx="38553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HK" sz="1200"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《離騷》賞析</a:t>
            </a:r>
            <a:endParaRPr sz="1200"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HK" sz="1200" u="sng">
                <a:solidFill>
                  <a:schemeClr val="hlink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  <a:hlinkClick r:id="rId4"/>
              </a:rPr>
              <a:t>https://www.youtube.com/watch?v=I62-8XOg5cU</a:t>
            </a:r>
            <a:endParaRPr sz="1200"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382" name="Google Shape;382;p32"/>
          <p:cNvSpPr txBox="1"/>
          <p:nvPr/>
        </p:nvSpPr>
        <p:spPr>
          <a:xfrm>
            <a:off x="819150" y="326375"/>
            <a:ext cx="7505700" cy="134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HK" sz="3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新細明體" panose="02020500000000000000" charset="-120"/>
                <a:sym typeface="新細明體" panose="02020500000000000000" charset="-120"/>
              </a:rPr>
              <a:t>作品賞析——《離騷》</a:t>
            </a:r>
            <a:endParaRPr sz="3000" b="1" dirty="0">
              <a:latin typeface="微軟正黑體" panose="020B0604030504040204" pitchFamily="34" charset="-120"/>
              <a:ea typeface="微軟正黑體" panose="020B0604030504040204" pitchFamily="34" charset="-120"/>
              <a:cs typeface="新細明體" panose="02020500000000000000" charset="-120"/>
              <a:sym typeface="新細明體" panose="02020500000000000000" charset="-120"/>
            </a:endParaRPr>
          </a:p>
        </p:txBody>
      </p:sp>
      <p:cxnSp>
        <p:nvCxnSpPr>
          <p:cNvPr id="383" name="Google Shape;383;p32"/>
          <p:cNvCxnSpPr>
            <a:stCxn id="382" idx="1"/>
          </p:cNvCxnSpPr>
          <p:nvPr/>
        </p:nvCxnSpPr>
        <p:spPr>
          <a:xfrm>
            <a:off x="819150" y="998975"/>
            <a:ext cx="7505700" cy="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84" name="Google Shape;384;p32"/>
          <p:cNvPicPr preferRelativeResize="0"/>
          <p:nvPr/>
        </p:nvPicPr>
        <p:blipFill rotWithShape="1">
          <a:blip r:embed="rId5"/>
          <a:srcRect b="52410"/>
          <a:stretch>
            <a:fillRect/>
          </a:stretch>
        </p:blipFill>
        <p:spPr>
          <a:xfrm>
            <a:off x="344975" y="367439"/>
            <a:ext cx="298050" cy="3458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" name="Google Shape;385;p32"/>
          <p:cNvPicPr preferRelativeResize="0"/>
          <p:nvPr/>
        </p:nvPicPr>
        <p:blipFill rotWithShape="1">
          <a:blip r:embed="rId5"/>
          <a:srcRect t="56604"/>
          <a:stretch>
            <a:fillRect/>
          </a:stretch>
        </p:blipFill>
        <p:spPr>
          <a:xfrm>
            <a:off x="344975" y="713314"/>
            <a:ext cx="298050" cy="3154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6344" y="284697"/>
            <a:ext cx="1536806" cy="197153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B0F00"/>
        </a:solidFill>
        <a:effectLst/>
      </p:bgPr>
    </p:bg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33"/>
          <p:cNvSpPr txBox="1"/>
          <p:nvPr/>
        </p:nvSpPr>
        <p:spPr>
          <a:xfrm>
            <a:off x="740700" y="1008350"/>
            <a:ext cx="5280300" cy="3554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HK" sz="2400" b="1" u="sng" dirty="0"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賞析</a:t>
            </a:r>
            <a:endParaRPr sz="1500" b="1" u="sng" dirty="0"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b="1" u="sng" dirty="0"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Calibri" panose="020F0502020204030204"/>
              <a:buChar char="❏"/>
            </a:pPr>
            <a:r>
              <a:rPr lang="zh-HK" sz="1800" dirty="0"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《離騷》表達屈原孤芳自賞，遺世獨立，悲嘆了無知音，舉世溷濁，時不我予。</a:t>
            </a:r>
            <a:endParaRPr sz="1800" dirty="0"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Calibri" panose="020F0502020204030204"/>
              <a:buChar char="❏"/>
            </a:pPr>
            <a:r>
              <a:rPr lang="zh-HK" sz="1800" dirty="0"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作品風格浪漫，想像豐富，感情激蕩，辭採瑰麗，擅用比喻，託物寄興，以披花綴草、玉石寶劍等意象象徵自己高潔不群的品格。 </a:t>
            </a:r>
            <a:endParaRPr sz="1800" dirty="0"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Calibri" panose="020F0502020204030204"/>
              <a:buChar char="❏"/>
            </a:pPr>
            <a:r>
              <a:rPr lang="zh-HK" sz="1800" dirty="0"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《離騷》對後世文人深具感染力，其主題與風格為其他辭賦作家所模倣，發展為漢代「士不遇」的辭賦傳統，啟發遊仙詩與閨怨詩的寫作，是浪漫主義文學的代表作品，在中國文學史上有崇高地位。</a:t>
            </a:r>
            <a:endParaRPr sz="1800" dirty="0"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392" name="Google Shape;392;p33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6341400" y="1157288"/>
            <a:ext cx="1905000" cy="2828925"/>
          </a:xfrm>
          <a:prstGeom prst="rect">
            <a:avLst/>
          </a:prstGeom>
          <a:noFill/>
          <a:ln>
            <a:noFill/>
          </a:ln>
        </p:spPr>
      </p:pic>
      <p:sp>
        <p:nvSpPr>
          <p:cNvPr id="393" name="Google Shape;393;p33"/>
          <p:cNvSpPr txBox="1"/>
          <p:nvPr/>
        </p:nvSpPr>
        <p:spPr>
          <a:xfrm>
            <a:off x="819150" y="326375"/>
            <a:ext cx="7505700" cy="134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HK" sz="3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新細明體" panose="02020500000000000000" charset="-120"/>
                <a:sym typeface="新細明體" panose="02020500000000000000" charset="-120"/>
              </a:rPr>
              <a:t>作品賞析——</a:t>
            </a:r>
            <a:r>
              <a:rPr lang="zh-HK" sz="3000" b="1" dirty="0">
                <a:solidFill>
                  <a:srgbClr val="042C43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新細明體" panose="02020500000000000000" charset="-120"/>
                <a:sym typeface="新細明體" panose="02020500000000000000" charset="-120"/>
              </a:rPr>
              <a:t>《</a:t>
            </a:r>
            <a:r>
              <a:rPr lang="zh-HK" sz="3000" b="1" dirty="0">
                <a:solidFill>
                  <a:schemeClr val="dk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新細明體" panose="02020500000000000000" charset="-120"/>
                <a:sym typeface="新細明體" panose="02020500000000000000" charset="-120"/>
              </a:rPr>
              <a:t>離騷</a:t>
            </a:r>
            <a:r>
              <a:rPr lang="zh-HK" sz="3000" b="1" dirty="0">
                <a:solidFill>
                  <a:srgbClr val="042C43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新細明體" panose="02020500000000000000" charset="-120"/>
                <a:sym typeface="新細明體" panose="02020500000000000000" charset="-120"/>
              </a:rPr>
              <a:t>》</a:t>
            </a:r>
            <a:endParaRPr sz="3000" b="1" dirty="0">
              <a:latin typeface="微軟正黑體" panose="020B0604030504040204" pitchFamily="34" charset="-120"/>
              <a:ea typeface="微軟正黑體" panose="020B0604030504040204" pitchFamily="34" charset="-120"/>
              <a:cs typeface="新細明體" panose="02020500000000000000" charset="-120"/>
              <a:sym typeface="新細明體" panose="02020500000000000000" charset="-120"/>
            </a:endParaRPr>
          </a:p>
        </p:txBody>
      </p:sp>
      <p:cxnSp>
        <p:nvCxnSpPr>
          <p:cNvPr id="394" name="Google Shape;394;p33"/>
          <p:cNvCxnSpPr>
            <a:stCxn id="393" idx="1"/>
          </p:cNvCxnSpPr>
          <p:nvPr/>
        </p:nvCxnSpPr>
        <p:spPr>
          <a:xfrm>
            <a:off x="819150" y="998975"/>
            <a:ext cx="7505700" cy="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95" name="Google Shape;395;p33"/>
          <p:cNvPicPr preferRelativeResize="0"/>
          <p:nvPr/>
        </p:nvPicPr>
        <p:blipFill rotWithShape="1">
          <a:blip r:embed="rId4"/>
          <a:srcRect b="52410"/>
          <a:stretch>
            <a:fillRect/>
          </a:stretch>
        </p:blipFill>
        <p:spPr>
          <a:xfrm>
            <a:off x="344975" y="367439"/>
            <a:ext cx="298050" cy="3458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96" name="Google Shape;396;p33"/>
          <p:cNvPicPr preferRelativeResize="0"/>
          <p:nvPr/>
        </p:nvPicPr>
        <p:blipFill rotWithShape="1">
          <a:blip r:embed="rId4"/>
          <a:srcRect t="56604"/>
          <a:stretch>
            <a:fillRect/>
          </a:stretch>
        </p:blipFill>
        <p:spPr>
          <a:xfrm>
            <a:off x="344975" y="713314"/>
            <a:ext cx="298050" cy="315411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6344" y="284697"/>
            <a:ext cx="1536806" cy="197153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B0F00"/>
        </a:solidFill>
        <a:effectLst/>
      </p:bgPr>
    </p:bg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34"/>
          <p:cNvSpPr txBox="1">
            <a:spLocks noGrp="1"/>
          </p:cNvSpPr>
          <p:nvPr>
            <p:ph type="body" idx="1"/>
          </p:nvPr>
        </p:nvSpPr>
        <p:spPr>
          <a:xfrm>
            <a:off x="884950" y="2451550"/>
            <a:ext cx="75057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zh-HK" sz="1600" dirty="0">
                <a:solidFill>
                  <a:srgbClr val="000000"/>
                </a:solidFill>
              </a:rPr>
              <a:t>屈原認為，在一個污濁的社會中，不污濁的人就會木秀於林而遭忌，在一個眾人皆醉的環境中，不醉的人就會堆出於岸而被毀。所以屈原總結自己被放逐的原因是：整個世道都污穢渾濁，只有我是清廉的，眾人都喝醉了，只有我是清醒的，所以被放逐了。這裡，作者特意用「舉世」、「眾人」的字眼，突出自己的清廉正直和孤傲。其鋒芒所向，就是當時腐朽的楚國朝廷和那些「變白以為黑」的諂媚小人和讒臣。處身在這樣一個渾濁黑暗的社會中，屈原以自己的「獨清」、「獨醒」，與「舉世」、「眾人」對立，自然不容於那個舊世界了。</a:t>
            </a:r>
            <a:endParaRPr sz="1600" dirty="0">
              <a:solidFill>
                <a:srgbClr val="000000"/>
              </a:solidFill>
            </a:endParaRPr>
          </a:p>
        </p:txBody>
      </p:sp>
      <p:pic>
        <p:nvPicPr>
          <p:cNvPr id="403" name="Google Shape;403;p34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1866587" y="1043063"/>
            <a:ext cx="5335525" cy="1279949"/>
          </a:xfrm>
          <a:prstGeom prst="rect">
            <a:avLst/>
          </a:prstGeom>
          <a:noFill/>
          <a:ln>
            <a:noFill/>
          </a:ln>
        </p:spPr>
      </p:pic>
      <p:sp>
        <p:nvSpPr>
          <p:cNvPr id="404" name="Google Shape;404;p34"/>
          <p:cNvSpPr txBox="1"/>
          <p:nvPr/>
        </p:nvSpPr>
        <p:spPr>
          <a:xfrm>
            <a:off x="819150" y="326375"/>
            <a:ext cx="7505700" cy="134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HK" sz="3000" b="1">
                <a:latin typeface="微軟正黑體" panose="020B0604030504040204" pitchFamily="34" charset="-120"/>
                <a:ea typeface="微軟正黑體" panose="020B0604030504040204" pitchFamily="34" charset="-120"/>
                <a:cs typeface="新細明體" panose="02020500000000000000" charset="-120"/>
                <a:sym typeface="新細明體" panose="02020500000000000000" charset="-120"/>
              </a:rPr>
              <a:t>作品賞析——</a:t>
            </a:r>
            <a:r>
              <a:rPr lang="zh-HK" sz="3000" b="1">
                <a:solidFill>
                  <a:srgbClr val="042C43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新細明體" panose="02020500000000000000" charset="-120"/>
                <a:sym typeface="新細明體" panose="02020500000000000000" charset="-120"/>
              </a:rPr>
              <a:t>《</a:t>
            </a:r>
            <a:r>
              <a:rPr lang="zh-HK" sz="3000" b="1">
                <a:solidFill>
                  <a:schemeClr val="dk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新細明體" panose="02020500000000000000" charset="-120"/>
                <a:sym typeface="新細明體" panose="02020500000000000000" charset="-120"/>
              </a:rPr>
              <a:t>楚辭 · 漁夫</a:t>
            </a:r>
            <a:r>
              <a:rPr lang="zh-HK" sz="3000" b="1">
                <a:solidFill>
                  <a:srgbClr val="042C43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新細明體" panose="02020500000000000000" charset="-120"/>
                <a:sym typeface="新細明體" panose="02020500000000000000" charset="-120"/>
              </a:rPr>
              <a:t>》</a:t>
            </a:r>
            <a:endParaRPr sz="3000" b="1">
              <a:latin typeface="微軟正黑體" panose="020B0604030504040204" pitchFamily="34" charset="-120"/>
              <a:ea typeface="微軟正黑體" panose="020B0604030504040204" pitchFamily="34" charset="-120"/>
              <a:cs typeface="新細明體" panose="02020500000000000000" charset="-120"/>
              <a:sym typeface="新細明體" panose="02020500000000000000" charset="-120"/>
            </a:endParaRPr>
          </a:p>
        </p:txBody>
      </p:sp>
      <p:cxnSp>
        <p:nvCxnSpPr>
          <p:cNvPr id="405" name="Google Shape;405;p34"/>
          <p:cNvCxnSpPr>
            <a:stCxn id="404" idx="1"/>
          </p:cNvCxnSpPr>
          <p:nvPr/>
        </p:nvCxnSpPr>
        <p:spPr>
          <a:xfrm>
            <a:off x="819150" y="998975"/>
            <a:ext cx="7505700" cy="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06" name="Google Shape;406;p34"/>
          <p:cNvPicPr preferRelativeResize="0"/>
          <p:nvPr/>
        </p:nvPicPr>
        <p:blipFill rotWithShape="1">
          <a:blip r:embed="rId4"/>
          <a:srcRect b="52410"/>
          <a:stretch>
            <a:fillRect/>
          </a:stretch>
        </p:blipFill>
        <p:spPr>
          <a:xfrm>
            <a:off x="344975" y="367439"/>
            <a:ext cx="298050" cy="345886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34"/>
          <p:cNvPicPr preferRelativeResize="0"/>
          <p:nvPr/>
        </p:nvPicPr>
        <p:blipFill rotWithShape="1">
          <a:blip r:embed="rId4"/>
          <a:srcRect t="56604"/>
          <a:stretch>
            <a:fillRect/>
          </a:stretch>
        </p:blipFill>
        <p:spPr>
          <a:xfrm>
            <a:off x="344975" y="713314"/>
            <a:ext cx="298050" cy="315411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6344" y="284697"/>
            <a:ext cx="1536806" cy="197153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B0F00"/>
        </a:solidFill>
        <a:effectLst/>
      </p:bgPr>
    </p:bg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3" name="Google Shape;413;p35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2168425" y="1130688"/>
            <a:ext cx="4807151" cy="1010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4" name="Google Shape;414;p35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2446963" y="2281625"/>
            <a:ext cx="4250075" cy="106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5" name="Google Shape;415;p35"/>
          <p:cNvPicPr preferRelativeResize="0"/>
          <p:nvPr/>
        </p:nvPicPr>
        <p:blipFill>
          <a:blip r:embed="rId5"/>
          <a:stretch>
            <a:fillRect/>
          </a:stretch>
        </p:blipFill>
        <p:spPr>
          <a:xfrm>
            <a:off x="2647188" y="3535825"/>
            <a:ext cx="3849642" cy="1010675"/>
          </a:xfrm>
          <a:prstGeom prst="rect">
            <a:avLst/>
          </a:prstGeom>
          <a:noFill/>
          <a:ln>
            <a:noFill/>
          </a:ln>
        </p:spPr>
      </p:pic>
      <p:sp>
        <p:nvSpPr>
          <p:cNvPr id="416" name="Google Shape;416;p35"/>
          <p:cNvSpPr txBox="1"/>
          <p:nvPr/>
        </p:nvSpPr>
        <p:spPr>
          <a:xfrm>
            <a:off x="819150" y="326375"/>
            <a:ext cx="7505700" cy="134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HK" sz="3000" b="1">
                <a:latin typeface="新細明體" panose="02020500000000000000" charset="-120"/>
                <a:ea typeface="新細明體" panose="02020500000000000000" charset="-120"/>
                <a:cs typeface="新細明體" panose="02020500000000000000" charset="-120"/>
                <a:sym typeface="新細明體" panose="02020500000000000000" charset="-120"/>
              </a:rPr>
              <a:t>作品賞析</a:t>
            </a:r>
            <a:endParaRPr sz="3000" b="1">
              <a:latin typeface="新細明體" panose="02020500000000000000" charset="-120"/>
              <a:ea typeface="新細明體" panose="02020500000000000000" charset="-120"/>
              <a:cs typeface="新細明體" panose="02020500000000000000" charset="-120"/>
              <a:sym typeface="新細明體" panose="02020500000000000000" charset="-120"/>
            </a:endParaRPr>
          </a:p>
        </p:txBody>
      </p:sp>
      <p:cxnSp>
        <p:nvCxnSpPr>
          <p:cNvPr id="417" name="Google Shape;417;p35"/>
          <p:cNvCxnSpPr>
            <a:stCxn id="416" idx="1"/>
          </p:cNvCxnSpPr>
          <p:nvPr/>
        </p:nvCxnSpPr>
        <p:spPr>
          <a:xfrm>
            <a:off x="819150" y="998975"/>
            <a:ext cx="7505700" cy="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18" name="Google Shape;418;p35"/>
          <p:cNvPicPr preferRelativeResize="0"/>
          <p:nvPr/>
        </p:nvPicPr>
        <p:blipFill rotWithShape="1">
          <a:blip r:embed="rId6"/>
          <a:srcRect b="52410"/>
          <a:stretch>
            <a:fillRect/>
          </a:stretch>
        </p:blipFill>
        <p:spPr>
          <a:xfrm>
            <a:off x="344975" y="367439"/>
            <a:ext cx="298050" cy="345886"/>
          </a:xfrm>
          <a:prstGeom prst="rect">
            <a:avLst/>
          </a:prstGeom>
          <a:noFill/>
          <a:ln>
            <a:noFill/>
          </a:ln>
        </p:spPr>
      </p:pic>
      <p:pic>
        <p:nvPicPr>
          <p:cNvPr id="419" name="Google Shape;419;p35"/>
          <p:cNvPicPr preferRelativeResize="0"/>
          <p:nvPr/>
        </p:nvPicPr>
        <p:blipFill rotWithShape="1">
          <a:blip r:embed="rId6"/>
          <a:srcRect t="56604"/>
          <a:stretch>
            <a:fillRect/>
          </a:stretch>
        </p:blipFill>
        <p:spPr>
          <a:xfrm>
            <a:off x="344975" y="713314"/>
            <a:ext cx="298050" cy="3154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6344" y="284697"/>
            <a:ext cx="1536806" cy="197153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B0F00"/>
        </a:solidFill>
        <a:effectLst/>
      </p:bgPr>
    </p:bg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36"/>
          <p:cNvSpPr/>
          <p:nvPr/>
        </p:nvSpPr>
        <p:spPr>
          <a:xfrm>
            <a:off x="2247350" y="1372850"/>
            <a:ext cx="2209800" cy="1507200"/>
          </a:xfrm>
          <a:prstGeom prst="rect">
            <a:avLst/>
          </a:prstGeom>
          <a:solidFill>
            <a:srgbClr val="F4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zh-HK" b="1" dirty="0"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熾熱的愛國主義思想感情</a:t>
            </a:r>
            <a:endParaRPr b="1" dirty="0"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426" name="Google Shape;426;p36"/>
          <p:cNvSpPr/>
          <p:nvPr/>
        </p:nvSpPr>
        <p:spPr>
          <a:xfrm>
            <a:off x="4801425" y="3168250"/>
            <a:ext cx="2209800" cy="1507200"/>
          </a:xfrm>
          <a:prstGeom prst="rect">
            <a:avLst/>
          </a:prstGeom>
          <a:solidFill>
            <a:srgbClr val="6DB2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HK" b="1" dirty="0"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Microsoft YaHei" panose="020B0503020204020204" charset="-122"/>
              </a:rPr>
              <a:t>對美好理想的不懈追求和爲此九死不悔的獻身精神</a:t>
            </a:r>
            <a:endParaRPr sz="1500" b="1" dirty="0"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427" name="Google Shape;427;p36"/>
          <p:cNvSpPr/>
          <p:nvPr/>
        </p:nvSpPr>
        <p:spPr>
          <a:xfrm>
            <a:off x="2247350" y="3168250"/>
            <a:ext cx="2209800" cy="15072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HK" b="1" dirty="0">
                <a:solidFill>
                  <a:srgbClr val="3333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YaHei" panose="020B0503020204020204" charset="-122"/>
                <a:sym typeface="Microsoft YaHei" panose="020B0503020204020204" charset="-122"/>
              </a:rPr>
              <a:t>楚國人民苦難的深切同情</a:t>
            </a:r>
            <a:endParaRPr b="1" dirty="0">
              <a:solidFill>
                <a:srgbClr val="333333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Microsoft YaHei" panose="020B0503020204020204" charset="-122"/>
              <a:sym typeface="Microsoft YaHei" panose="020B0503020204020204" charset="-122"/>
            </a:endParaRPr>
          </a:p>
        </p:txBody>
      </p:sp>
      <p:sp>
        <p:nvSpPr>
          <p:cNvPr id="428" name="Google Shape;428;p36"/>
          <p:cNvSpPr/>
          <p:nvPr/>
        </p:nvSpPr>
        <p:spPr>
          <a:xfrm>
            <a:off x="4801425" y="1372850"/>
            <a:ext cx="2209800" cy="1507200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zh-HK" b="1">
                <a:solidFill>
                  <a:srgbClr val="3333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YaHei" panose="020B0503020204020204" charset="-122"/>
                <a:sym typeface="Microsoft YaHei" panose="020B0503020204020204" charset="-122"/>
              </a:rPr>
              <a:t>對昏庸王室和腐敗貴族的無比憎恨</a:t>
            </a:r>
            <a:endParaRPr b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29" name="Google Shape;429;p36"/>
          <p:cNvSpPr txBox="1"/>
          <p:nvPr/>
        </p:nvSpPr>
        <p:spPr>
          <a:xfrm>
            <a:off x="819150" y="326375"/>
            <a:ext cx="7505700" cy="134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HK" sz="3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新細明體" panose="02020500000000000000" charset="-120"/>
                <a:sym typeface="新細明體" panose="02020500000000000000" charset="-120"/>
              </a:rPr>
              <a:t>作品賞析——風格</a:t>
            </a:r>
            <a:endParaRPr sz="3000" b="1" dirty="0">
              <a:latin typeface="微軟正黑體" panose="020B0604030504040204" pitchFamily="34" charset="-120"/>
              <a:ea typeface="微軟正黑體" panose="020B0604030504040204" pitchFamily="34" charset="-120"/>
              <a:cs typeface="新細明體" panose="02020500000000000000" charset="-120"/>
              <a:sym typeface="新細明體" panose="02020500000000000000" charset="-120"/>
            </a:endParaRPr>
          </a:p>
        </p:txBody>
      </p:sp>
      <p:cxnSp>
        <p:nvCxnSpPr>
          <p:cNvPr id="430" name="Google Shape;430;p36"/>
          <p:cNvCxnSpPr>
            <a:stCxn id="429" idx="1"/>
          </p:cNvCxnSpPr>
          <p:nvPr/>
        </p:nvCxnSpPr>
        <p:spPr>
          <a:xfrm>
            <a:off x="819150" y="998975"/>
            <a:ext cx="7505700" cy="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31" name="Google Shape;431;p36"/>
          <p:cNvPicPr preferRelativeResize="0"/>
          <p:nvPr/>
        </p:nvPicPr>
        <p:blipFill rotWithShape="1">
          <a:blip r:embed="rId3"/>
          <a:srcRect b="52410"/>
          <a:stretch>
            <a:fillRect/>
          </a:stretch>
        </p:blipFill>
        <p:spPr>
          <a:xfrm>
            <a:off x="344975" y="367439"/>
            <a:ext cx="298050" cy="345886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36"/>
          <p:cNvPicPr preferRelativeResize="0"/>
          <p:nvPr/>
        </p:nvPicPr>
        <p:blipFill rotWithShape="1">
          <a:blip r:embed="rId3"/>
          <a:srcRect t="56604"/>
          <a:stretch>
            <a:fillRect/>
          </a:stretch>
        </p:blipFill>
        <p:spPr>
          <a:xfrm>
            <a:off x="344975" y="713314"/>
            <a:ext cx="298050" cy="3154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6344" y="284697"/>
            <a:ext cx="1536806" cy="197153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B0F00"/>
        </a:solidFill>
        <a:effectLst/>
      </p:bgPr>
    </p:bg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37"/>
          <p:cNvSpPr txBox="1">
            <a:spLocks noGrp="1"/>
          </p:cNvSpPr>
          <p:nvPr>
            <p:ph type="body" idx="1"/>
          </p:nvPr>
        </p:nvSpPr>
        <p:spPr>
          <a:xfrm>
            <a:off x="736200" y="1052851"/>
            <a:ext cx="7505700" cy="303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HK" sz="20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史書</a:t>
            </a:r>
            <a:endParaRPr sz="2000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HK" sz="20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《史記。楚世家》</a:t>
            </a:r>
            <a:endParaRPr sz="2000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HK" sz="20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《史記。屈原賈生列傳》</a:t>
            </a:r>
            <a:endParaRPr sz="2000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HK" sz="20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《離騷》、《九歌》，出自《楚辭》</a:t>
            </a:r>
            <a:endParaRPr sz="2000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HK" sz="20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《國語。楚語上》</a:t>
            </a:r>
            <a:endParaRPr sz="2000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HK" sz="20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《戰國策。秦策》</a:t>
            </a:r>
            <a:endParaRPr sz="2000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HK" sz="20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《越絕書》序</a:t>
            </a:r>
            <a:endParaRPr sz="2000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sz="1100" dirty="0"/>
          </a:p>
        </p:txBody>
      </p:sp>
      <p:sp>
        <p:nvSpPr>
          <p:cNvPr id="439" name="Google Shape;439;p37"/>
          <p:cNvSpPr txBox="1"/>
          <p:nvPr/>
        </p:nvSpPr>
        <p:spPr>
          <a:xfrm>
            <a:off x="819150" y="288900"/>
            <a:ext cx="7505700" cy="13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HK" sz="3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新細明體" panose="02020500000000000000" charset="-120"/>
                <a:sym typeface="新細明體" panose="02020500000000000000" charset="-120"/>
              </a:rPr>
              <a:t>參考資料：</a:t>
            </a:r>
            <a:endParaRPr sz="3000" b="1" dirty="0">
              <a:latin typeface="微軟正黑體" panose="020B0604030504040204" pitchFamily="34" charset="-120"/>
              <a:ea typeface="微軟正黑體" panose="020B0604030504040204" pitchFamily="34" charset="-120"/>
              <a:cs typeface="新細明體" panose="02020500000000000000" charset="-120"/>
              <a:sym typeface="新細明體" panose="02020500000000000000" charset="-120"/>
            </a:endParaRPr>
          </a:p>
        </p:txBody>
      </p:sp>
      <p:cxnSp>
        <p:nvCxnSpPr>
          <p:cNvPr id="440" name="Google Shape;440;p37"/>
          <p:cNvCxnSpPr>
            <a:stCxn id="439" idx="1"/>
            <a:endCxn id="439" idx="3"/>
          </p:cNvCxnSpPr>
          <p:nvPr/>
        </p:nvCxnSpPr>
        <p:spPr>
          <a:xfrm>
            <a:off x="819150" y="969150"/>
            <a:ext cx="7505700" cy="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41" name="Google Shape;441;p37"/>
          <p:cNvPicPr preferRelativeResize="0"/>
          <p:nvPr/>
        </p:nvPicPr>
        <p:blipFill rotWithShape="1">
          <a:blip r:embed="rId3"/>
          <a:srcRect b="52410"/>
          <a:stretch>
            <a:fillRect/>
          </a:stretch>
        </p:blipFill>
        <p:spPr>
          <a:xfrm>
            <a:off x="344975" y="367439"/>
            <a:ext cx="298050" cy="345886"/>
          </a:xfrm>
          <a:prstGeom prst="rect">
            <a:avLst/>
          </a:prstGeom>
          <a:noFill/>
          <a:ln>
            <a:noFill/>
          </a:ln>
        </p:spPr>
      </p:pic>
      <p:pic>
        <p:nvPicPr>
          <p:cNvPr id="442" name="Google Shape;442;p37"/>
          <p:cNvPicPr preferRelativeResize="0"/>
          <p:nvPr/>
        </p:nvPicPr>
        <p:blipFill rotWithShape="1">
          <a:blip r:embed="rId3"/>
          <a:srcRect t="56604"/>
          <a:stretch>
            <a:fillRect/>
          </a:stretch>
        </p:blipFill>
        <p:spPr>
          <a:xfrm>
            <a:off x="344975" y="713314"/>
            <a:ext cx="298050" cy="31541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6344" y="284697"/>
            <a:ext cx="1536806" cy="197153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B0F00"/>
        </a:solidFill>
        <a:effectLst/>
      </p:bgPr>
    </p:bg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38"/>
          <p:cNvSpPr txBox="1">
            <a:spLocks noGrp="1"/>
          </p:cNvSpPr>
          <p:nvPr>
            <p:ph type="body" idx="1"/>
          </p:nvPr>
        </p:nvSpPr>
        <p:spPr>
          <a:xfrm>
            <a:off x="736200" y="1052851"/>
            <a:ext cx="7505700" cy="303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7500"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HK" sz="20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期刊</a:t>
            </a:r>
            <a:endParaRPr sz="2000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HK" sz="20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孫作雲</a:t>
            </a:r>
            <a:r>
              <a:rPr lang="zh-CN" altLang="zh-HK" sz="2000" dirty="0">
                <a:solidFill>
                  <a:srgbClr val="000000"/>
                </a:solidFill>
                <a:latin typeface="Arial" panose="020B0604020202020204"/>
                <a:ea typeface="SimSun" panose="02010600030101010101" pitchFamily="2" charset="-122"/>
                <a:cs typeface="Arial" panose="020B0604020202020204"/>
                <a:sym typeface="Arial" panose="020B0604020202020204"/>
              </a:rPr>
              <a:t>（</a:t>
            </a:r>
            <a:r>
              <a:rPr lang="zh-HK" sz="20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1961年11月</a:t>
            </a:r>
            <a:r>
              <a:rPr lang="zh-CN" altLang="zh-HK" sz="2000" dirty="0">
                <a:solidFill>
                  <a:srgbClr val="000000"/>
                </a:solidFill>
                <a:latin typeface="Arial" panose="020B0604020202020204"/>
                <a:ea typeface="SimSun" panose="02010600030101010101" pitchFamily="2" charset="-122"/>
                <a:cs typeface="Arial" panose="020B0604020202020204"/>
                <a:sym typeface="Arial" panose="020B0604020202020204"/>
              </a:rPr>
              <a:t>）</a:t>
            </a:r>
            <a:r>
              <a:rPr lang="zh-HK" sz="20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，</a:t>
            </a:r>
            <a:r>
              <a:rPr lang="en-US" altLang="zh-HK" sz="20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&lt;</a:t>
            </a:r>
            <a:r>
              <a:rPr lang="zh-HK" sz="20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屈原的放逐問題</a:t>
            </a:r>
            <a:r>
              <a:rPr lang="en-US" altLang="zh-HK" sz="20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&gt;</a:t>
            </a:r>
            <a:r>
              <a:rPr lang="zh-HK" sz="20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，</a:t>
            </a:r>
            <a:r>
              <a:rPr lang="zh-CN" altLang="zh-HK" sz="20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載於《河南大學學報》社會科學版，</a:t>
            </a:r>
            <a:r>
              <a:rPr lang="en-US" altLang="zh-CN" sz="20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43-59</a:t>
            </a:r>
            <a:r>
              <a:rPr lang="zh-CN" altLang="en-US" sz="20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頁</a:t>
            </a:r>
            <a:endParaRPr lang="zh-HK" sz="2000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HK" sz="20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何清谷</a:t>
            </a:r>
            <a:r>
              <a:rPr lang="zh-CN" altLang="zh-HK" sz="2000" dirty="0">
                <a:solidFill>
                  <a:srgbClr val="000000"/>
                </a:solidFill>
                <a:latin typeface="Arial" panose="020B0604020202020204"/>
                <a:ea typeface="SimSun" panose="02010600030101010101" pitchFamily="2" charset="-122"/>
                <a:cs typeface="Arial" panose="020B0604020202020204"/>
                <a:sym typeface="Arial" panose="020B0604020202020204"/>
              </a:rPr>
              <a:t>（</a:t>
            </a:r>
            <a:r>
              <a:rPr lang="en-US" altLang="zh-CN" sz="2000" dirty="0">
                <a:solidFill>
                  <a:srgbClr val="000000"/>
                </a:solidFill>
                <a:latin typeface="Arial" panose="020B0604020202020204"/>
                <a:ea typeface="SimSun" panose="02010600030101010101" pitchFamily="2" charset="-122"/>
                <a:cs typeface="Arial" panose="020B0604020202020204"/>
                <a:sym typeface="Arial" panose="020B0604020202020204"/>
              </a:rPr>
              <a:t>1993</a:t>
            </a:r>
            <a:r>
              <a:rPr lang="zh-CN" altLang="en-US" sz="2000" dirty="0">
                <a:solidFill>
                  <a:srgbClr val="000000"/>
                </a:solidFill>
                <a:latin typeface="Arial" panose="020B0604020202020204"/>
                <a:ea typeface="SimSun" panose="02010600030101010101" pitchFamily="2" charset="-122"/>
                <a:cs typeface="Arial" panose="020B0604020202020204"/>
                <a:sym typeface="Arial" panose="020B0604020202020204"/>
              </a:rPr>
              <a:t>）</a:t>
            </a:r>
            <a:r>
              <a:rPr lang="zh-HK" sz="20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，</a:t>
            </a:r>
            <a:r>
              <a:rPr lang="en-US" altLang="zh-HK" sz="20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&lt;</a:t>
            </a:r>
            <a:r>
              <a:rPr lang="zh-HK" sz="20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屈原與楚國政治</a:t>
            </a:r>
            <a:r>
              <a:rPr lang="en-US" altLang="zh-HK" sz="20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&gt;</a:t>
            </a:r>
            <a:r>
              <a:rPr lang="zh-HK" sz="20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，</a:t>
            </a:r>
            <a:r>
              <a:rPr lang="zh-CN" altLang="zh-HK" sz="20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載於《青海大學師範學報》哲學社會科學版，</a:t>
            </a:r>
            <a:r>
              <a:rPr lang="en-US" altLang="zh-CN" sz="20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P. 43-50</a:t>
            </a:r>
            <a:r>
              <a:rPr lang="zh-CN" altLang="en-US" sz="20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頁</a:t>
            </a:r>
            <a:endParaRPr sz="2000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HK" sz="20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廖化津</a:t>
            </a:r>
            <a:r>
              <a:rPr lang="zh-CN" altLang="zh-HK" sz="2000" dirty="0">
                <a:solidFill>
                  <a:srgbClr val="000000"/>
                </a:solidFill>
                <a:latin typeface="Arial" panose="020B0604020202020204"/>
                <a:ea typeface="SimSun" panose="02010600030101010101" pitchFamily="2" charset="-122"/>
                <a:cs typeface="Arial" panose="020B0604020202020204"/>
                <a:sym typeface="Arial" panose="020B0604020202020204"/>
              </a:rPr>
              <a:t>（</a:t>
            </a:r>
            <a:r>
              <a:rPr lang="en-US" altLang="zh-CN" sz="2000" dirty="0">
                <a:solidFill>
                  <a:srgbClr val="000000"/>
                </a:solidFill>
                <a:latin typeface="Arial" panose="020B0604020202020204"/>
                <a:ea typeface="SimSun" panose="02010600030101010101" pitchFamily="2" charset="-122"/>
                <a:cs typeface="Arial" panose="020B0604020202020204"/>
                <a:sym typeface="Arial" panose="020B0604020202020204"/>
              </a:rPr>
              <a:t>1991</a:t>
            </a:r>
            <a:r>
              <a:rPr lang="zh-CN" altLang="en-US" sz="2000" dirty="0">
                <a:solidFill>
                  <a:srgbClr val="000000"/>
                </a:solidFill>
                <a:latin typeface="Arial" panose="020B0604020202020204"/>
                <a:ea typeface="SimSun" panose="02010600030101010101" pitchFamily="2" charset="-122"/>
                <a:cs typeface="Arial" panose="020B0604020202020204"/>
                <a:sym typeface="Arial" panose="020B0604020202020204"/>
              </a:rPr>
              <a:t>）</a:t>
            </a:r>
            <a:r>
              <a:rPr lang="zh-HK" sz="20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，</a:t>
            </a:r>
            <a:r>
              <a:rPr lang="en-US" altLang="zh-HK" sz="20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&lt;</a:t>
            </a:r>
            <a:r>
              <a:rPr lang="zh-HK" sz="20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屈原絕不是傳説人物。駁屈原不見於先秦典籍說</a:t>
            </a:r>
            <a:r>
              <a:rPr lang="en-US" altLang="zh-HK" sz="20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&gt;</a:t>
            </a:r>
            <a:r>
              <a:rPr lang="zh-HK" sz="20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，</a:t>
            </a:r>
            <a:r>
              <a:rPr lang="zh-CN" altLang="zh-HK" sz="20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載於《雲夢學刊》，</a:t>
            </a:r>
            <a:r>
              <a:rPr lang="en-US" altLang="zh-CN" sz="20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P. 7-10</a:t>
            </a:r>
            <a:r>
              <a:rPr lang="zh-CN" altLang="en-US" sz="20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頁</a:t>
            </a:r>
            <a:endParaRPr sz="2000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HK" sz="20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韓紅宇</a:t>
            </a:r>
            <a:r>
              <a:rPr lang="zh-CN" altLang="zh-HK" sz="2000" dirty="0">
                <a:solidFill>
                  <a:srgbClr val="000000"/>
                </a:solidFill>
                <a:latin typeface="Arial" panose="020B0604020202020204"/>
                <a:ea typeface="SimSun" panose="02010600030101010101" pitchFamily="2" charset="-122"/>
                <a:cs typeface="Arial" panose="020B0604020202020204"/>
                <a:sym typeface="Arial" panose="020B0604020202020204"/>
              </a:rPr>
              <a:t>（</a:t>
            </a:r>
            <a:r>
              <a:rPr lang="en-US" altLang="zh-CN" sz="2000" dirty="0">
                <a:solidFill>
                  <a:srgbClr val="000000"/>
                </a:solidFill>
                <a:latin typeface="Arial" panose="020B0604020202020204"/>
                <a:ea typeface="SimSun" panose="02010600030101010101" pitchFamily="2" charset="-122"/>
                <a:cs typeface="Arial" panose="020B0604020202020204"/>
                <a:sym typeface="Arial" panose="020B0604020202020204"/>
              </a:rPr>
              <a:t>2012</a:t>
            </a:r>
            <a:r>
              <a:rPr lang="zh-CN" altLang="en-US" sz="2000" dirty="0">
                <a:solidFill>
                  <a:srgbClr val="000000"/>
                </a:solidFill>
                <a:latin typeface="Arial" panose="020B0604020202020204"/>
                <a:ea typeface="SimSun" panose="02010600030101010101" pitchFamily="2" charset="-122"/>
                <a:cs typeface="Arial" panose="020B0604020202020204"/>
                <a:sym typeface="Arial" panose="020B0604020202020204"/>
              </a:rPr>
              <a:t>）</a:t>
            </a:r>
            <a:r>
              <a:rPr lang="zh-HK" sz="20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，</a:t>
            </a:r>
            <a:r>
              <a:rPr lang="en-US" altLang="zh-HK" sz="20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&lt;</a:t>
            </a:r>
            <a:r>
              <a:rPr lang="zh-HK" sz="20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論楚辭的民本思想與其時代特徵</a:t>
            </a:r>
            <a:r>
              <a:rPr lang="en-US" altLang="zh-HK" sz="20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&gt;</a:t>
            </a:r>
            <a:r>
              <a:rPr lang="zh-HK" sz="20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，</a:t>
            </a:r>
            <a:r>
              <a:rPr lang="zh-CN" altLang="zh-HK" sz="20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載於</a:t>
            </a:r>
            <a:r>
              <a:rPr lang="zh-HK" sz="20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《求索》2012年03期 ：237-239+236頁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HK" sz="20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呂立琢</a:t>
            </a:r>
            <a:r>
              <a:rPr lang="zh-CN" altLang="zh-HK" sz="2000" dirty="0">
                <a:solidFill>
                  <a:srgbClr val="000000"/>
                </a:solidFill>
                <a:latin typeface="Arial" panose="020B0604020202020204"/>
                <a:ea typeface="SimSun" panose="02010600030101010101" pitchFamily="2" charset="-122"/>
                <a:cs typeface="Arial" panose="020B0604020202020204"/>
                <a:sym typeface="Arial" panose="020B0604020202020204"/>
              </a:rPr>
              <a:t>（</a:t>
            </a:r>
            <a:r>
              <a:rPr lang="zh-HK" sz="20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1992年</a:t>
            </a:r>
            <a:r>
              <a:rPr lang="zh-CN" altLang="zh-HK" sz="2000" dirty="0">
                <a:solidFill>
                  <a:srgbClr val="000000"/>
                </a:solidFill>
                <a:latin typeface="Arial" panose="020B0604020202020204"/>
                <a:ea typeface="SimSun" panose="02010600030101010101" pitchFamily="2" charset="-122"/>
                <a:cs typeface="Arial" panose="020B0604020202020204"/>
                <a:sym typeface="Arial" panose="020B0604020202020204"/>
              </a:rPr>
              <a:t>）</a:t>
            </a:r>
            <a:r>
              <a:rPr lang="zh-HK" sz="20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，</a:t>
            </a:r>
            <a:r>
              <a:rPr lang="en-US" altLang="zh-HK" sz="20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&lt;</a:t>
            </a:r>
            <a:r>
              <a:rPr lang="zh-HK" sz="20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屈原憂國憂民思想簡論</a:t>
            </a:r>
            <a:r>
              <a:rPr lang="en-US" altLang="zh-HK" sz="20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&gt;</a:t>
            </a:r>
            <a:r>
              <a:rPr lang="zh-HK" sz="20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，</a:t>
            </a:r>
            <a:r>
              <a:rPr lang="zh-CN" altLang="zh-HK" sz="20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載於《鹽城師範學院學報》人文社會科學版，</a:t>
            </a:r>
            <a:r>
              <a:rPr lang="en-US" altLang="zh-CN" sz="20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P. 71-76</a:t>
            </a:r>
            <a:r>
              <a:rPr lang="zh-CN" altLang="en-US" sz="20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頁</a:t>
            </a:r>
            <a:endParaRPr sz="2000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sz="1100" dirty="0"/>
          </a:p>
        </p:txBody>
      </p:sp>
      <p:sp>
        <p:nvSpPr>
          <p:cNvPr id="449" name="Google Shape;449;p38"/>
          <p:cNvSpPr txBox="1"/>
          <p:nvPr/>
        </p:nvSpPr>
        <p:spPr>
          <a:xfrm>
            <a:off x="819150" y="288900"/>
            <a:ext cx="7505700" cy="13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HK" sz="3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新細明體" panose="02020500000000000000" charset="-120"/>
                <a:sym typeface="新細明體" panose="02020500000000000000" charset="-120"/>
              </a:rPr>
              <a:t>參考資料：</a:t>
            </a:r>
            <a:endParaRPr sz="3000" b="1" dirty="0">
              <a:latin typeface="微軟正黑體" panose="020B0604030504040204" pitchFamily="34" charset="-120"/>
              <a:ea typeface="微軟正黑體" panose="020B0604030504040204" pitchFamily="34" charset="-120"/>
              <a:cs typeface="新細明體" panose="02020500000000000000" charset="-120"/>
              <a:sym typeface="新細明體" panose="02020500000000000000" charset="-120"/>
            </a:endParaRPr>
          </a:p>
        </p:txBody>
      </p:sp>
      <p:cxnSp>
        <p:nvCxnSpPr>
          <p:cNvPr id="450" name="Google Shape;450;p38"/>
          <p:cNvCxnSpPr>
            <a:stCxn id="449" idx="1"/>
            <a:endCxn id="449" idx="3"/>
          </p:cNvCxnSpPr>
          <p:nvPr/>
        </p:nvCxnSpPr>
        <p:spPr>
          <a:xfrm>
            <a:off x="819150" y="969150"/>
            <a:ext cx="7505700" cy="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51" name="Google Shape;451;p38"/>
          <p:cNvPicPr preferRelativeResize="0"/>
          <p:nvPr/>
        </p:nvPicPr>
        <p:blipFill rotWithShape="1">
          <a:blip r:embed="rId3"/>
          <a:srcRect b="52410"/>
          <a:stretch>
            <a:fillRect/>
          </a:stretch>
        </p:blipFill>
        <p:spPr>
          <a:xfrm>
            <a:off x="344975" y="367439"/>
            <a:ext cx="298050" cy="345886"/>
          </a:xfrm>
          <a:prstGeom prst="rect">
            <a:avLst/>
          </a:prstGeom>
          <a:noFill/>
          <a:ln>
            <a:noFill/>
          </a:ln>
        </p:spPr>
      </p:pic>
      <p:pic>
        <p:nvPicPr>
          <p:cNvPr id="452" name="Google Shape;452;p38"/>
          <p:cNvPicPr preferRelativeResize="0"/>
          <p:nvPr/>
        </p:nvPicPr>
        <p:blipFill rotWithShape="1">
          <a:blip r:embed="rId3"/>
          <a:srcRect t="56604"/>
          <a:stretch>
            <a:fillRect/>
          </a:stretch>
        </p:blipFill>
        <p:spPr>
          <a:xfrm>
            <a:off x="344975" y="713314"/>
            <a:ext cx="298050" cy="31541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6344" y="284697"/>
            <a:ext cx="1536806" cy="19715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hift">
  <a:themeElements>
    <a:clrScheme name="Shift">
      <a:dk1>
        <a:srgbClr val="FFFFFF"/>
      </a:dk1>
      <a:lt1>
        <a:srgbClr val="AF7B51"/>
      </a:lt1>
      <a:dk2>
        <a:srgbClr val="233A44"/>
      </a:dk2>
      <a:lt2>
        <a:srgbClr val="D9D9D9"/>
      </a:lt2>
      <a:accent1>
        <a:srgbClr val="00796B"/>
      </a:accent1>
      <a:accent2>
        <a:srgbClr val="D9563F"/>
      </a:accent2>
      <a:accent3>
        <a:srgbClr val="C4A15A"/>
      </a:accent3>
      <a:accent4>
        <a:srgbClr val="14F597"/>
      </a:accent4>
      <a:accent5>
        <a:srgbClr val="3D4594"/>
      </a:accent5>
      <a:accent6>
        <a:srgbClr val="163EF5"/>
      </a:accent6>
      <a:hlink>
        <a:srgbClr val="3D4594"/>
      </a:hlink>
      <a:folHlink>
        <a:srgbClr val="3D45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2950</Words>
  <Application>Microsoft Office PowerPoint</Application>
  <PresentationFormat>如螢幕大小 (16:9)</PresentationFormat>
  <Paragraphs>193</Paragraphs>
  <Slides>25</Slides>
  <Notes>24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25</vt:i4>
      </vt:variant>
    </vt:vector>
  </HeadingPairs>
  <TitlesOfParts>
    <vt:vector size="34" baseType="lpstr">
      <vt:lpstr>標楷體</vt:lpstr>
      <vt:lpstr>Wingdings</vt:lpstr>
      <vt:lpstr>Nunito</vt:lpstr>
      <vt:lpstr>微軟正黑體</vt:lpstr>
      <vt:lpstr>Calibri</vt:lpstr>
      <vt:lpstr>Microsoft YaHei</vt:lpstr>
      <vt:lpstr>新細明體</vt:lpstr>
      <vt:lpstr>Arial</vt:lpstr>
      <vt:lpstr>Shift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CNHE CNHE</cp:lastModifiedBy>
  <cp:revision>7</cp:revision>
  <dcterms:created xsi:type="dcterms:W3CDTF">2021-10-10T13:20:00Z</dcterms:created>
  <dcterms:modified xsi:type="dcterms:W3CDTF">2021-11-05T02:02:40Z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295CE2FB207F407BB34B502C9F63EAB1</vt:lpwstr>
  </property>
  <property fmtid="{D5CDD505-2E9C-101B-9397-08002B2CF9AE}" pid="3" name="KSOProductBuildVer">
    <vt:lpwstr>1033-11.2.0.10323</vt:lpwstr>
  </property>
</Properties>
</file>